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x="18288000" cy="10287000"/>
  <p:notesSz cx="6858000" cy="9144000"/>
  <p:embeddedFontLst>
    <p:embeddedFont>
      <p:font typeface="Almarai" charset="1" panose="00000000000000000000"/>
      <p:regular r:id="rId69"/>
    </p:embeddedFont>
    <p:embeddedFont>
      <p:font typeface="Almarai Bold" charset="1" panose="0000000000000000000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https://www.linkedin.com/in/shellynagar/" TargetMode="External" Type="http://schemas.openxmlformats.org/officeDocument/2006/relationships/hyperlink"/><Relationship Id="rId12" Target="../media/image10.png" Type="http://schemas.openxmlformats.org/officeDocument/2006/relationships/image"/><Relationship Id="rId13" Target="mailto:shellynagar75@gmail.com" TargetMode="External" Type="http://schemas.openxmlformats.org/officeDocument/2006/relationships/hyperlink"/><Relationship Id="rId14" Target="../media/image11.png" Type="http://schemas.openxmlformats.org/officeDocument/2006/relationships/image"/><Relationship Id="rId15" Target="https://github.com/shellynagar27" TargetMode="External" Type="http://schemas.openxmlformats.org/officeDocument/2006/relationships/hyperlink"/><Relationship Id="rId16" Target="../media/image12.png" Type="http://schemas.openxmlformats.org/officeDocument/2006/relationships/image"/><Relationship Id="rId17" Target="https://codebasics.io/portfolio/Shelly-Nagar"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 Id="rId4" Target="../media/image6.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jpeg" Type="http://schemas.openxmlformats.org/officeDocument/2006/relationships/image"/><Relationship Id="rId4" Target="../media/image47.png" Type="http://schemas.openxmlformats.org/officeDocument/2006/relationships/image"/><Relationship Id="rId5" Target="../media/image6.png" Type="http://schemas.openxmlformats.org/officeDocument/2006/relationships/image"/><Relationship Id="rId6" Target="https://app.powerbi.com/view?r=eyJrIjoiZmU3NWE4ZTEtZDVmNC00ZjViLThiODctZjJhN2FmM2VhNTU0IiwidCI6ImM2ZTU0OWIzLTVmNDUtNDAzMi1hYWU5LWQ0MjQ0ZGM1YjJjNCJ9&amp;embedImagePlaceholder=true&amp;pageName=a7151d08406ea33b5130"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 Id="rId4" Target="../media/image6.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6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6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0.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65.jpeg" Type="http://schemas.openxmlformats.org/officeDocument/2006/relationships/image"/><Relationship Id="rId5" Target="../media/image66.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1E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565940" y="-491592"/>
            <a:ext cx="8754599" cy="8754599"/>
          </a:xfrm>
          <a:custGeom>
            <a:avLst/>
            <a:gdLst/>
            <a:ahLst/>
            <a:cxnLst/>
            <a:rect r="r" b="b" t="t" l="l"/>
            <a:pathLst>
              <a:path h="8754599" w="8754599">
                <a:moveTo>
                  <a:pt x="0" y="0"/>
                </a:moveTo>
                <a:lnTo>
                  <a:pt x="8754598" y="0"/>
                </a:lnTo>
                <a:lnTo>
                  <a:pt x="8754598" y="8754599"/>
                </a:lnTo>
                <a:lnTo>
                  <a:pt x="0" y="8754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201419" y="5061812"/>
            <a:ext cx="5246522" cy="7495031"/>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57142" t="0" r="-57142" b="0"/>
              </a:stretch>
            </a:blipFill>
          </p:spPr>
        </p:sp>
      </p:grpSp>
      <p:grpSp>
        <p:nvGrpSpPr>
          <p:cNvPr name="Group 6" id="6"/>
          <p:cNvGrpSpPr/>
          <p:nvPr/>
        </p:nvGrpSpPr>
        <p:grpSpPr>
          <a:xfrm rot="-10800000">
            <a:off x="12201419" y="5061812"/>
            <a:ext cx="5246522" cy="7495031"/>
            <a:chOff x="0" y="0"/>
            <a:chExt cx="4445000" cy="6350000"/>
          </a:xfrm>
        </p:grpSpPr>
        <p:sp>
          <p:nvSpPr>
            <p:cNvPr name="Freeform 7" id="7"/>
            <p:cNvSpPr/>
            <p:nvPr/>
          </p:nvSpPr>
          <p:spPr>
            <a:xfrm flipH="false" flipV="true" rot="0">
              <a:off x="0" y="0"/>
              <a:ext cx="4445000" cy="6350000"/>
            </a:xfrm>
            <a:custGeom>
              <a:avLst/>
              <a:gdLst/>
              <a:ahLst/>
              <a:cxnLst/>
              <a:rect r="r" b="b" t="t" l="l"/>
              <a:pathLst>
                <a:path h="6350000" w="4445000">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close/>
                </a:path>
              </a:pathLst>
            </a:custGeom>
            <a:blipFill>
              <a:blip r:embed="rId6"/>
              <a:stretch>
                <a:fillRect l="-7103" t="0" r="-7103" b="0"/>
              </a:stretch>
            </a:blipFill>
          </p:spPr>
        </p:sp>
      </p:grpSp>
      <p:grpSp>
        <p:nvGrpSpPr>
          <p:cNvPr name="Group 8" id="8"/>
          <p:cNvGrpSpPr/>
          <p:nvPr/>
        </p:nvGrpSpPr>
        <p:grpSpPr>
          <a:xfrm rot="-10800000">
            <a:off x="9144000" y="6196748"/>
            <a:ext cx="2564685" cy="3663835"/>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7"/>
              <a:stretch>
                <a:fillRect l="-201730" t="0" r="-201730" b="0"/>
              </a:stretch>
            </a:blipFill>
          </p:spPr>
        </p:sp>
      </p:grpSp>
      <p:grpSp>
        <p:nvGrpSpPr>
          <p:cNvPr name="Group 10" id="10"/>
          <p:cNvGrpSpPr/>
          <p:nvPr/>
        </p:nvGrpSpPr>
        <p:grpSpPr>
          <a:xfrm rot="0">
            <a:off x="9144000" y="-3450194"/>
            <a:ext cx="6414121" cy="9646942"/>
            <a:chOff x="0" y="0"/>
            <a:chExt cx="4222029" cy="6350000"/>
          </a:xfrm>
        </p:grpSpPr>
        <p:sp>
          <p:nvSpPr>
            <p:cNvPr name="Freeform 11" id="11"/>
            <p:cNvSpPr/>
            <p:nvPr/>
          </p:nvSpPr>
          <p:spPr>
            <a:xfrm flipH="false" flipV="false" rot="0">
              <a:off x="0" y="0"/>
              <a:ext cx="4222029" cy="6350000"/>
            </a:xfrm>
            <a:custGeom>
              <a:avLst/>
              <a:gdLst/>
              <a:ahLst/>
              <a:cxnLst/>
              <a:rect r="r" b="b" t="t" l="l"/>
              <a:pathLst>
                <a:path h="6350000" w="4222029">
                  <a:moveTo>
                    <a:pt x="2111015" y="6350000"/>
                  </a:moveTo>
                  <a:cubicBezTo>
                    <a:pt x="945735" y="6350000"/>
                    <a:pt x="0" y="5354320"/>
                    <a:pt x="0" y="4127500"/>
                  </a:cubicBezTo>
                  <a:lnTo>
                    <a:pt x="0" y="2222500"/>
                  </a:lnTo>
                  <a:cubicBezTo>
                    <a:pt x="0" y="995680"/>
                    <a:pt x="945735" y="0"/>
                    <a:pt x="2111015" y="0"/>
                  </a:cubicBezTo>
                  <a:cubicBezTo>
                    <a:pt x="3276295" y="0"/>
                    <a:pt x="4222029" y="995680"/>
                    <a:pt x="4222029" y="2222500"/>
                  </a:cubicBezTo>
                  <a:lnTo>
                    <a:pt x="4222029" y="4127500"/>
                  </a:lnTo>
                  <a:cubicBezTo>
                    <a:pt x="4222029" y="5354320"/>
                    <a:pt x="3276295" y="6350000"/>
                    <a:pt x="2111015" y="6350000"/>
                  </a:cubicBezTo>
                  <a:close/>
                </a:path>
              </a:pathLst>
            </a:custGeom>
            <a:blipFill>
              <a:blip r:embed="rId8"/>
              <a:stretch>
                <a:fillRect l="-25200" t="0" r="-25200" b="0"/>
              </a:stretch>
            </a:blipFill>
          </p:spPr>
        </p:sp>
      </p:grpSp>
      <p:grpSp>
        <p:nvGrpSpPr>
          <p:cNvPr name="Group 12" id="12"/>
          <p:cNvGrpSpPr/>
          <p:nvPr/>
        </p:nvGrpSpPr>
        <p:grpSpPr>
          <a:xfrm rot="0">
            <a:off x="9144000" y="-3313941"/>
            <a:ext cx="6414121" cy="9646942"/>
            <a:chOff x="0" y="0"/>
            <a:chExt cx="4222029" cy="6350000"/>
          </a:xfrm>
        </p:grpSpPr>
        <p:sp>
          <p:nvSpPr>
            <p:cNvPr name="Freeform 13" id="13"/>
            <p:cNvSpPr/>
            <p:nvPr/>
          </p:nvSpPr>
          <p:spPr>
            <a:xfrm flipH="false" flipV="false" rot="-6000">
              <a:off x="-3800" y="-2029"/>
              <a:ext cx="4229630" cy="6354058"/>
            </a:xfrm>
            <a:custGeom>
              <a:avLst/>
              <a:gdLst/>
              <a:ahLst/>
              <a:cxnLst/>
              <a:rect r="r" b="b" t="t" l="l"/>
              <a:pathLst>
                <a:path h="6354058" w="4229630">
                  <a:moveTo>
                    <a:pt x="2109273" y="6352024"/>
                  </a:moveTo>
                  <a:cubicBezTo>
                    <a:pt x="943995" y="6349990"/>
                    <a:pt x="0" y="5352661"/>
                    <a:pt x="2141" y="4125843"/>
                  </a:cubicBezTo>
                  <a:lnTo>
                    <a:pt x="5466" y="2220846"/>
                  </a:lnTo>
                  <a:cubicBezTo>
                    <a:pt x="7607" y="994028"/>
                    <a:pt x="955078" y="0"/>
                    <a:pt x="2120356" y="2034"/>
                  </a:cubicBezTo>
                  <a:cubicBezTo>
                    <a:pt x="3285634" y="4068"/>
                    <a:pt x="4229630" y="1001397"/>
                    <a:pt x="4227488" y="2228215"/>
                  </a:cubicBezTo>
                  <a:lnTo>
                    <a:pt x="4224163" y="4133212"/>
                  </a:lnTo>
                  <a:cubicBezTo>
                    <a:pt x="4222022" y="5360030"/>
                    <a:pt x="3274551" y="6354058"/>
                    <a:pt x="2109273" y="6352024"/>
                  </a:cubicBezTo>
                  <a:close/>
                </a:path>
              </a:pathLst>
            </a:custGeom>
            <a:blipFill>
              <a:blip r:embed="rId9"/>
              <a:stretch>
                <a:fillRect l="-1449" t="-1313" r="-172" b="-301"/>
              </a:stretch>
            </a:blipFill>
          </p:spPr>
        </p:sp>
      </p:grpSp>
      <p:grpSp>
        <p:nvGrpSpPr>
          <p:cNvPr name="Group 14" id="14"/>
          <p:cNvGrpSpPr/>
          <p:nvPr/>
        </p:nvGrpSpPr>
        <p:grpSpPr>
          <a:xfrm rot="5400000">
            <a:off x="16605949" y="3464712"/>
            <a:ext cx="841991" cy="84199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26211" t="0" r="-126211" b="0"/>
              </a:stretch>
            </a:blipFill>
          </p:spPr>
        </p:sp>
      </p:grpSp>
      <p:sp>
        <p:nvSpPr>
          <p:cNvPr name="Freeform 16" id="16"/>
          <p:cNvSpPr/>
          <p:nvPr/>
        </p:nvSpPr>
        <p:spPr>
          <a:xfrm flipH="false" flipV="false" rot="0">
            <a:off x="-5976625" y="4306703"/>
            <a:ext cx="8754599" cy="8754599"/>
          </a:xfrm>
          <a:custGeom>
            <a:avLst/>
            <a:gdLst/>
            <a:ahLst/>
            <a:cxnLst/>
            <a:rect r="r" b="b" t="t" l="l"/>
            <a:pathLst>
              <a:path h="8754599" w="8754599">
                <a:moveTo>
                  <a:pt x="0" y="0"/>
                </a:moveTo>
                <a:lnTo>
                  <a:pt x="8754599" y="0"/>
                </a:lnTo>
                <a:lnTo>
                  <a:pt x="8754599" y="8754599"/>
                </a:lnTo>
                <a:lnTo>
                  <a:pt x="0" y="8754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a:hlinkClick r:id="rId11" tooltip="https://www.linkedin.com/in/shellynagar/"/>
          </p:cNvPr>
          <p:cNvSpPr/>
          <p:nvPr/>
        </p:nvSpPr>
        <p:spPr>
          <a:xfrm flipH="false" flipV="false" rot="0">
            <a:off x="1573748" y="7787201"/>
            <a:ext cx="475806" cy="475806"/>
          </a:xfrm>
          <a:custGeom>
            <a:avLst/>
            <a:gdLst/>
            <a:ahLst/>
            <a:cxnLst/>
            <a:rect r="r" b="b" t="t" l="l"/>
            <a:pathLst>
              <a:path h="475806" w="475806">
                <a:moveTo>
                  <a:pt x="0" y="0"/>
                </a:moveTo>
                <a:lnTo>
                  <a:pt x="475806" y="0"/>
                </a:lnTo>
                <a:lnTo>
                  <a:pt x="475806" y="475806"/>
                </a:lnTo>
                <a:lnTo>
                  <a:pt x="0" y="475806"/>
                </a:lnTo>
                <a:lnTo>
                  <a:pt x="0" y="0"/>
                </a:lnTo>
                <a:close/>
              </a:path>
            </a:pathLst>
          </a:custGeom>
          <a:blipFill>
            <a:blip r:embed="rId10"/>
            <a:stretch>
              <a:fillRect l="0" t="0" r="0" b="0"/>
            </a:stretch>
          </a:blipFill>
        </p:spPr>
      </p:sp>
      <p:sp>
        <p:nvSpPr>
          <p:cNvPr name="Freeform 18" id="18">
            <a:hlinkClick r:id="rId13" tooltip="mailto:shellynagar75@gmail.com"/>
          </p:cNvPr>
          <p:cNvSpPr/>
          <p:nvPr/>
        </p:nvSpPr>
        <p:spPr>
          <a:xfrm flipH="false" flipV="false" rot="0">
            <a:off x="2301724" y="7790541"/>
            <a:ext cx="476250" cy="476250"/>
          </a:xfrm>
          <a:custGeom>
            <a:avLst/>
            <a:gdLst/>
            <a:ahLst/>
            <a:cxnLst/>
            <a:rect r="r" b="b" t="t" l="l"/>
            <a:pathLst>
              <a:path h="476250" w="476250">
                <a:moveTo>
                  <a:pt x="0" y="0"/>
                </a:moveTo>
                <a:lnTo>
                  <a:pt x="476250" y="0"/>
                </a:lnTo>
                <a:lnTo>
                  <a:pt x="476250" y="476250"/>
                </a:lnTo>
                <a:lnTo>
                  <a:pt x="0" y="476250"/>
                </a:lnTo>
                <a:lnTo>
                  <a:pt x="0" y="0"/>
                </a:lnTo>
                <a:close/>
              </a:path>
            </a:pathLst>
          </a:custGeom>
          <a:blipFill>
            <a:blip r:embed="rId12"/>
            <a:stretch>
              <a:fillRect l="0" t="0" r="0" b="0"/>
            </a:stretch>
          </a:blipFill>
        </p:spPr>
      </p:sp>
      <p:sp>
        <p:nvSpPr>
          <p:cNvPr name="Freeform 19" id="19">
            <a:hlinkClick r:id="rId15" tooltip="https://github.com/shellynagar27"/>
          </p:cNvPr>
          <p:cNvSpPr/>
          <p:nvPr/>
        </p:nvSpPr>
        <p:spPr>
          <a:xfrm flipH="false" flipV="false" rot="0">
            <a:off x="3025624" y="7787201"/>
            <a:ext cx="475806" cy="475806"/>
          </a:xfrm>
          <a:custGeom>
            <a:avLst/>
            <a:gdLst/>
            <a:ahLst/>
            <a:cxnLst/>
            <a:rect r="r" b="b" t="t" l="l"/>
            <a:pathLst>
              <a:path h="475806" w="475806">
                <a:moveTo>
                  <a:pt x="0" y="0"/>
                </a:moveTo>
                <a:lnTo>
                  <a:pt x="475806" y="0"/>
                </a:lnTo>
                <a:lnTo>
                  <a:pt x="475806" y="475806"/>
                </a:lnTo>
                <a:lnTo>
                  <a:pt x="0" y="475806"/>
                </a:lnTo>
                <a:lnTo>
                  <a:pt x="0" y="0"/>
                </a:lnTo>
                <a:close/>
              </a:path>
            </a:pathLst>
          </a:custGeom>
          <a:blipFill>
            <a:blip r:embed="rId14"/>
            <a:stretch>
              <a:fillRect l="0" t="0" r="0" b="0"/>
            </a:stretch>
          </a:blipFill>
        </p:spPr>
      </p:sp>
      <p:sp>
        <p:nvSpPr>
          <p:cNvPr name="Freeform 20" id="20">
            <a:hlinkClick r:id="rId17" tooltip="https://codebasics.io/portfolio/Shelly-Nagar"/>
          </p:cNvPr>
          <p:cNvSpPr/>
          <p:nvPr/>
        </p:nvSpPr>
        <p:spPr>
          <a:xfrm flipH="false" flipV="false" rot="0">
            <a:off x="3749080" y="7790541"/>
            <a:ext cx="476250" cy="476250"/>
          </a:xfrm>
          <a:custGeom>
            <a:avLst/>
            <a:gdLst/>
            <a:ahLst/>
            <a:cxnLst/>
            <a:rect r="r" b="b" t="t" l="l"/>
            <a:pathLst>
              <a:path h="476250" w="476250">
                <a:moveTo>
                  <a:pt x="0" y="0"/>
                </a:moveTo>
                <a:lnTo>
                  <a:pt x="476250" y="0"/>
                </a:lnTo>
                <a:lnTo>
                  <a:pt x="476250" y="476250"/>
                </a:lnTo>
                <a:lnTo>
                  <a:pt x="0" y="476250"/>
                </a:lnTo>
                <a:lnTo>
                  <a:pt x="0" y="0"/>
                </a:lnTo>
                <a:close/>
              </a:path>
            </a:pathLst>
          </a:custGeom>
          <a:blipFill>
            <a:blip r:embed="rId16"/>
            <a:stretch>
              <a:fillRect l="0" t="0" r="0" b="0"/>
            </a:stretch>
          </a:blipFill>
        </p:spPr>
      </p:sp>
      <p:sp>
        <p:nvSpPr>
          <p:cNvPr name="TextBox 21" id="21"/>
          <p:cNvSpPr txBox="true"/>
          <p:nvPr/>
        </p:nvSpPr>
        <p:spPr>
          <a:xfrm rot="0">
            <a:off x="1573748" y="6965005"/>
            <a:ext cx="5689887" cy="446421"/>
          </a:xfrm>
          <a:prstGeom prst="rect">
            <a:avLst/>
          </a:prstGeom>
        </p:spPr>
        <p:txBody>
          <a:bodyPr anchor="t" rtlCol="false" tIns="0" lIns="0" bIns="0" rIns="0">
            <a:spAutoFit/>
          </a:bodyPr>
          <a:lstStyle/>
          <a:p>
            <a:pPr algn="l" marL="0" indent="0" lvl="0">
              <a:lnSpc>
                <a:spcPts val="3479"/>
              </a:lnSpc>
              <a:spcBef>
                <a:spcPct val="0"/>
              </a:spcBef>
            </a:pPr>
            <a:r>
              <a:rPr lang="en-US" sz="2829" spc="432">
                <a:solidFill>
                  <a:srgbClr val="FFFFFF"/>
                </a:solidFill>
                <a:latin typeface="Almarai"/>
                <a:ea typeface="Almarai"/>
                <a:cs typeface="Almarai"/>
                <a:sym typeface="Almarai"/>
              </a:rPr>
              <a:t>Presented by: Shelly Nagar</a:t>
            </a:r>
          </a:p>
        </p:txBody>
      </p:sp>
      <p:sp>
        <p:nvSpPr>
          <p:cNvPr name="TextBox 22" id="22"/>
          <p:cNvSpPr txBox="true"/>
          <p:nvPr/>
        </p:nvSpPr>
        <p:spPr>
          <a:xfrm rot="0">
            <a:off x="1573748" y="3301008"/>
            <a:ext cx="7231514" cy="1474672"/>
          </a:xfrm>
          <a:prstGeom prst="rect">
            <a:avLst/>
          </a:prstGeom>
        </p:spPr>
        <p:txBody>
          <a:bodyPr anchor="t" rtlCol="false" tIns="0" lIns="0" bIns="0" rIns="0">
            <a:spAutoFit/>
          </a:bodyPr>
          <a:lstStyle/>
          <a:p>
            <a:pPr algn="l">
              <a:lnSpc>
                <a:spcPts val="11466"/>
              </a:lnSpc>
            </a:pPr>
            <a:r>
              <a:rPr lang="en-US" sz="9555" b="true">
                <a:solidFill>
                  <a:srgbClr val="FFFFFF"/>
                </a:solidFill>
                <a:latin typeface="Almarai Bold"/>
                <a:ea typeface="Almarai Bold"/>
                <a:cs typeface="Almarai Bold"/>
                <a:sym typeface="Almarai Bold"/>
              </a:rPr>
              <a:t>GOODCABS</a:t>
            </a:r>
          </a:p>
        </p:txBody>
      </p:sp>
      <p:sp>
        <p:nvSpPr>
          <p:cNvPr name="TextBox 23" id="23"/>
          <p:cNvSpPr txBox="true"/>
          <p:nvPr/>
        </p:nvSpPr>
        <p:spPr>
          <a:xfrm rot="0">
            <a:off x="1744064" y="4631055"/>
            <a:ext cx="6890881" cy="504825"/>
          </a:xfrm>
          <a:prstGeom prst="rect">
            <a:avLst/>
          </a:prstGeom>
        </p:spPr>
        <p:txBody>
          <a:bodyPr anchor="t" rtlCol="false" tIns="0" lIns="0" bIns="0" rIns="0">
            <a:spAutoFit/>
          </a:bodyPr>
          <a:lstStyle/>
          <a:p>
            <a:pPr algn="l">
              <a:lnSpc>
                <a:spcPts val="3840"/>
              </a:lnSpc>
            </a:pPr>
            <a:r>
              <a:rPr lang="en-US" sz="3200">
                <a:solidFill>
                  <a:srgbClr val="17E3B2"/>
                </a:solidFill>
                <a:latin typeface="Almarai"/>
                <a:ea typeface="Almarai"/>
                <a:cs typeface="Almarai"/>
                <a:sym typeface="Almarai"/>
              </a:rPr>
              <a:t>RESUME PROJECT CHALLENGE-13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72139"/>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156821" y="75452"/>
            <a:ext cx="12010783" cy="10400796"/>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5727" t="0" r="-15727" b="0"/>
              </a:stretch>
            </a:blipFill>
          </p:spPr>
        </p:sp>
      </p:grpSp>
      <p:grpSp>
        <p:nvGrpSpPr>
          <p:cNvPr name="Group 5" id="5"/>
          <p:cNvGrpSpPr/>
          <p:nvPr/>
        </p:nvGrpSpPr>
        <p:grpSpPr>
          <a:xfrm rot="0">
            <a:off x="-4086541" y="0"/>
            <a:ext cx="12010783" cy="10400796"/>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02591" t="0" r="-102591" b="0"/>
              </a:stretch>
            </a:blipFill>
          </p:spPr>
        </p:sp>
      </p:grpSp>
      <p:grpSp>
        <p:nvGrpSpPr>
          <p:cNvPr name="Group 7" id="7"/>
          <p:cNvGrpSpPr/>
          <p:nvPr/>
        </p:nvGrpSpPr>
        <p:grpSpPr>
          <a:xfrm rot="0">
            <a:off x="-5109196" y="15648"/>
            <a:ext cx="12010783" cy="10400796"/>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02591" t="0" r="-102591" b="0"/>
              </a:stretch>
            </a:blipFill>
          </p:spPr>
        </p:sp>
      </p:grpSp>
      <p:grpSp>
        <p:nvGrpSpPr>
          <p:cNvPr name="Group 9" id="9"/>
          <p:cNvGrpSpPr/>
          <p:nvPr/>
        </p:nvGrpSpPr>
        <p:grpSpPr>
          <a:xfrm rot="0">
            <a:off x="5478059" y="3920409"/>
            <a:ext cx="2446183" cy="24461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12" id="12"/>
          <p:cNvSpPr/>
          <p:nvPr/>
        </p:nvSpPr>
        <p:spPr>
          <a:xfrm flipH="false" flipV="false" rot="0">
            <a:off x="6303635" y="4568149"/>
            <a:ext cx="795031" cy="1150702"/>
          </a:xfrm>
          <a:custGeom>
            <a:avLst/>
            <a:gdLst/>
            <a:ahLst/>
            <a:cxnLst/>
            <a:rect r="r" b="b" t="t" l="l"/>
            <a:pathLst>
              <a:path h="1150702" w="795031">
                <a:moveTo>
                  <a:pt x="0" y="0"/>
                </a:moveTo>
                <a:lnTo>
                  <a:pt x="795030" y="0"/>
                </a:lnTo>
                <a:lnTo>
                  <a:pt x="795030" y="1150702"/>
                </a:lnTo>
                <a:lnTo>
                  <a:pt x="0" y="1150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4664277" y="-871079"/>
            <a:ext cx="1683983" cy="2405689"/>
            <a:chOff x="0" y="0"/>
            <a:chExt cx="4445000" cy="6350000"/>
          </a:xfrm>
        </p:grpSpPr>
        <p:sp>
          <p:nvSpPr>
            <p:cNvPr name="Freeform 14" id="1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grpSp>
        <p:nvGrpSpPr>
          <p:cNvPr name="Group 15" id="15"/>
          <p:cNvGrpSpPr/>
          <p:nvPr/>
        </p:nvGrpSpPr>
        <p:grpSpPr>
          <a:xfrm rot="5400000">
            <a:off x="16417309" y="1645890"/>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t="0" r="-126211" b="0"/>
              </a:stretch>
            </a:blipFill>
          </p:spPr>
        </p:sp>
      </p:grpSp>
      <p:grpSp>
        <p:nvGrpSpPr>
          <p:cNvPr name="Group 17" id="17"/>
          <p:cNvGrpSpPr/>
          <p:nvPr/>
        </p:nvGrpSpPr>
        <p:grpSpPr>
          <a:xfrm rot="5400000">
            <a:off x="6480591" y="8837304"/>
            <a:ext cx="841991" cy="84199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t="0" r="-126211" b="0"/>
              </a:stretch>
            </a:blipFill>
          </p:spPr>
        </p:sp>
      </p:grpSp>
      <p:grpSp>
        <p:nvGrpSpPr>
          <p:cNvPr name="Group 19" id="19"/>
          <p:cNvGrpSpPr/>
          <p:nvPr/>
        </p:nvGrpSpPr>
        <p:grpSpPr>
          <a:xfrm rot="0">
            <a:off x="14463544" y="7799071"/>
            <a:ext cx="2374761" cy="3392515"/>
            <a:chOff x="0" y="0"/>
            <a:chExt cx="4445000" cy="6350000"/>
          </a:xfrm>
        </p:grpSpPr>
        <p:sp>
          <p:nvSpPr>
            <p:cNvPr name="Freeform 20" id="2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grpSp>
        <p:nvGrpSpPr>
          <p:cNvPr name="Group 21" id="21"/>
          <p:cNvGrpSpPr/>
          <p:nvPr/>
        </p:nvGrpSpPr>
        <p:grpSpPr>
          <a:xfrm rot="5400000">
            <a:off x="8478709" y="2487881"/>
            <a:ext cx="1224824" cy="122482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t="0" r="-126211" b="0"/>
              </a:stretch>
            </a:blipFill>
          </p:spPr>
        </p:sp>
      </p:grpSp>
      <p:sp>
        <p:nvSpPr>
          <p:cNvPr name="TextBox 23" id="23"/>
          <p:cNvSpPr txBox="true"/>
          <p:nvPr/>
        </p:nvSpPr>
        <p:spPr>
          <a:xfrm rot="0">
            <a:off x="8362998" y="3910884"/>
            <a:ext cx="8231779" cy="1024890"/>
          </a:xfrm>
          <a:prstGeom prst="rect">
            <a:avLst/>
          </a:prstGeom>
        </p:spPr>
        <p:txBody>
          <a:bodyPr anchor="t" rtlCol="false" tIns="0" lIns="0" bIns="0" rIns="0">
            <a:spAutoFit/>
          </a:bodyPr>
          <a:lstStyle/>
          <a:p>
            <a:pPr algn="l" marL="0" indent="0" lvl="0">
              <a:lnSpc>
                <a:spcPts val="7884"/>
              </a:lnSpc>
              <a:spcBef>
                <a:spcPct val="0"/>
              </a:spcBef>
            </a:pPr>
            <a:r>
              <a:rPr lang="en-US" b="true" sz="6570">
                <a:solidFill>
                  <a:srgbClr val="FFFFFF"/>
                </a:solidFill>
                <a:latin typeface="Almarai Bold"/>
                <a:ea typeface="Almarai Bold"/>
                <a:cs typeface="Almarai Bold"/>
                <a:sym typeface="Almarai Bold"/>
              </a:rPr>
              <a:t>AD-HOC REQUESTS</a:t>
            </a:r>
          </a:p>
        </p:txBody>
      </p:sp>
      <p:sp>
        <p:nvSpPr>
          <p:cNvPr name="TextBox 24" id="24"/>
          <p:cNvSpPr txBox="true"/>
          <p:nvPr/>
        </p:nvSpPr>
        <p:spPr>
          <a:xfrm rot="0">
            <a:off x="8362998" y="5183523"/>
            <a:ext cx="8461089" cy="792600"/>
          </a:xfrm>
          <a:prstGeom prst="rect">
            <a:avLst/>
          </a:prstGeom>
        </p:spPr>
        <p:txBody>
          <a:bodyPr anchor="t" rtlCol="false" tIns="0" lIns="0" bIns="0" rIns="0">
            <a:spAutoFit/>
          </a:bodyPr>
          <a:lstStyle/>
          <a:p>
            <a:pPr algn="l">
              <a:lnSpc>
                <a:spcPts val="3196"/>
              </a:lnSpc>
            </a:pPr>
            <a:r>
              <a:rPr lang="en-US" sz="2316" spc="226">
                <a:solidFill>
                  <a:srgbClr val="F5FFF5"/>
                </a:solidFill>
                <a:latin typeface="Almarai"/>
                <a:ea typeface="Almarai"/>
                <a:cs typeface="Almarai"/>
                <a:sym typeface="Almarai"/>
              </a:rPr>
              <a:t>Craft SQL queries to address the specified business questions. </a:t>
            </a:r>
          </a:p>
        </p:txBody>
      </p:sp>
      <p:sp>
        <p:nvSpPr>
          <p:cNvPr name="TextBox 25" id="25"/>
          <p:cNvSpPr txBox="true"/>
          <p:nvPr/>
        </p:nvSpPr>
        <p:spPr>
          <a:xfrm rot="0">
            <a:off x="8362998" y="2630733"/>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Freeform 7" id="7"/>
          <p:cNvSpPr/>
          <p:nvPr/>
        </p:nvSpPr>
        <p:spPr>
          <a:xfrm flipH="false" flipV="false" rot="0">
            <a:off x="3771780" y="3099174"/>
            <a:ext cx="10686704" cy="6395059"/>
          </a:xfrm>
          <a:custGeom>
            <a:avLst/>
            <a:gdLst/>
            <a:ahLst/>
            <a:cxnLst/>
            <a:rect r="r" b="b" t="t" l="l"/>
            <a:pathLst>
              <a:path h="6395059" w="10686704">
                <a:moveTo>
                  <a:pt x="0" y="0"/>
                </a:moveTo>
                <a:lnTo>
                  <a:pt x="10686704" y="0"/>
                </a:lnTo>
                <a:lnTo>
                  <a:pt x="10686704" y="6395059"/>
                </a:lnTo>
                <a:lnTo>
                  <a:pt x="0" y="6395059"/>
                </a:lnTo>
                <a:lnTo>
                  <a:pt x="0" y="0"/>
                </a:lnTo>
                <a:close/>
              </a:path>
            </a:pathLst>
          </a:custGeom>
          <a:blipFill>
            <a:blip r:embed="rId4"/>
            <a:stretch>
              <a:fillRect l="0" t="0" r="0" b="0"/>
            </a:stretch>
          </a:blipFill>
        </p:spPr>
      </p:sp>
      <p:sp>
        <p:nvSpPr>
          <p:cNvPr name="TextBox 8" id="8"/>
          <p:cNvSpPr txBox="true"/>
          <p:nvPr/>
        </p:nvSpPr>
        <p:spPr>
          <a:xfrm rot="0">
            <a:off x="3096179" y="709041"/>
            <a:ext cx="12095643" cy="563118"/>
          </a:xfrm>
          <a:prstGeom prst="rect">
            <a:avLst/>
          </a:prstGeom>
        </p:spPr>
        <p:txBody>
          <a:bodyPr anchor="t" rtlCol="false" tIns="0" lIns="0" bIns="0" rIns="0">
            <a:spAutoFit/>
          </a:bodyPr>
          <a:lstStyle/>
          <a:p>
            <a:pPr algn="l" marL="0" indent="0" lvl="0">
              <a:lnSpc>
                <a:spcPts val="4416"/>
              </a:lnSpc>
              <a:spcBef>
                <a:spcPct val="0"/>
              </a:spcBef>
            </a:pPr>
            <a:r>
              <a:rPr lang="en-US" b="true" sz="3200">
                <a:solidFill>
                  <a:srgbClr val="17E3B2"/>
                </a:solidFill>
                <a:latin typeface="Almarai Bold"/>
                <a:ea typeface="Almarai Bold"/>
                <a:cs typeface="Almarai Bold"/>
                <a:sym typeface="Almarai Bold"/>
              </a:rPr>
              <a:t>Business Request -1: City-Level  Fare and Trip Summary Report</a:t>
            </a:r>
          </a:p>
        </p:txBody>
      </p:sp>
      <p:sp>
        <p:nvSpPr>
          <p:cNvPr name="TextBox 9" id="9"/>
          <p:cNvSpPr txBox="true"/>
          <p:nvPr/>
        </p:nvSpPr>
        <p:spPr>
          <a:xfrm rot="0">
            <a:off x="1028700" y="1522818"/>
            <a:ext cx="15450575" cy="964692"/>
          </a:xfrm>
          <a:prstGeom prst="rect">
            <a:avLst/>
          </a:prstGeom>
        </p:spPr>
        <p:txBody>
          <a:bodyPr anchor="t" rtlCol="false" tIns="0" lIns="0" bIns="0" rIns="0">
            <a:spAutoFit/>
          </a:bodyPr>
          <a:lstStyle/>
          <a:p>
            <a:pPr algn="l" marL="0" indent="0" lvl="0">
              <a:lnSpc>
                <a:spcPts val="3864"/>
              </a:lnSpc>
              <a:spcBef>
                <a:spcPct val="0"/>
              </a:spcBef>
            </a:pPr>
            <a:r>
              <a:rPr lang="en-US" b="true" sz="2800">
                <a:solidFill>
                  <a:srgbClr val="FFFFFF"/>
                </a:solidFill>
                <a:latin typeface="Almarai Bold"/>
                <a:ea typeface="Almarai Bold"/>
                <a:cs typeface="Almarai Bold"/>
                <a:sym typeface="Almarai Bold"/>
              </a:rPr>
              <a:t>Generate a report that displays the total trips, average fare per km, average fare per trip, and percentage contribution of each city’s trips to the overall trips.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5763958" y="-781916"/>
            <a:ext cx="1683983" cy="2405689"/>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9" id="9"/>
          <p:cNvGrpSpPr/>
          <p:nvPr/>
        </p:nvGrpSpPr>
        <p:grpSpPr>
          <a:xfrm rot="5400000">
            <a:off x="14391539" y="875530"/>
            <a:ext cx="841991" cy="84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11" id="11"/>
          <p:cNvSpPr txBox="true"/>
          <p:nvPr/>
        </p:nvSpPr>
        <p:spPr>
          <a:xfrm rot="0">
            <a:off x="5043929" y="212590"/>
            <a:ext cx="8200141" cy="1306830"/>
          </a:xfrm>
          <a:prstGeom prst="rect">
            <a:avLst/>
          </a:prstGeom>
        </p:spPr>
        <p:txBody>
          <a:bodyPr anchor="t" rtlCol="false" tIns="0" lIns="0" bIns="0" rIns="0">
            <a:spAutoFit/>
          </a:bodyPr>
          <a:lstStyle/>
          <a:p>
            <a:pPr algn="ctr" marL="0" indent="0" lvl="0">
              <a:lnSpc>
                <a:spcPts val="5008"/>
              </a:lnSpc>
              <a:spcBef>
                <a:spcPct val="0"/>
              </a:spcBef>
            </a:pPr>
            <a:r>
              <a:rPr lang="en-US" b="true" sz="4173">
                <a:solidFill>
                  <a:srgbClr val="FFFFFF"/>
                </a:solidFill>
                <a:latin typeface="Almarai Bold"/>
                <a:ea typeface="Almarai Bold"/>
                <a:cs typeface="Almarai Bold"/>
                <a:sym typeface="Almarai Bold"/>
              </a:rPr>
              <a:t>INSIGHTS &amp; RECOMMENDATIONS</a:t>
            </a:r>
          </a:p>
        </p:txBody>
      </p:sp>
      <p:sp>
        <p:nvSpPr>
          <p:cNvPr name="TextBox 12" id="12"/>
          <p:cNvSpPr txBox="true"/>
          <p:nvPr/>
        </p:nvSpPr>
        <p:spPr>
          <a:xfrm rot="0">
            <a:off x="1845722" y="1874493"/>
            <a:ext cx="440244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INSIGHTS</a:t>
            </a:r>
          </a:p>
        </p:txBody>
      </p:sp>
      <p:sp>
        <p:nvSpPr>
          <p:cNvPr name="TextBox 13" id="13"/>
          <p:cNvSpPr txBox="true"/>
          <p:nvPr/>
        </p:nvSpPr>
        <p:spPr>
          <a:xfrm rot="0">
            <a:off x="1555223" y="2594012"/>
            <a:ext cx="6693431" cy="5079492"/>
          </a:xfrm>
          <a:prstGeom prst="rect">
            <a:avLst/>
          </a:prstGeom>
        </p:spPr>
        <p:txBody>
          <a:bodyPr anchor="t" rtlCol="false" tIns="0" lIns="0" bIns="0" rIns="0">
            <a:spAutoFit/>
          </a:bodyPr>
          <a:lstStyle/>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City Performance</a:t>
            </a:r>
          </a:p>
          <a:p>
            <a:pPr algn="l" marL="388620" indent="-194310" lvl="1">
              <a:lnSpc>
                <a:spcPts val="2483"/>
              </a:lnSpc>
              <a:buAutoNum type="arabicPeriod" startAt="1"/>
            </a:pPr>
            <a:r>
              <a:rPr lang="en-US" b="true" sz="1800">
                <a:solidFill>
                  <a:srgbClr val="FFFFFF"/>
                </a:solidFill>
                <a:latin typeface="Almarai Bold"/>
                <a:ea typeface="Almarai Bold"/>
                <a:cs typeface="Almarai Bold"/>
                <a:sym typeface="Almarai Bold"/>
              </a:rPr>
              <a:t>Top Contributors:</a:t>
            </a:r>
            <a:r>
              <a:rPr lang="en-US" sz="1800">
                <a:solidFill>
                  <a:srgbClr val="FFFFFF"/>
                </a:solidFill>
                <a:latin typeface="Almarai"/>
                <a:ea typeface="Almarai"/>
                <a:cs typeface="Almarai"/>
                <a:sym typeface="Almarai"/>
              </a:rPr>
              <a:t> Jaipur (18.05%) and Lucknow (15.1%) lead in trip contribution.</a:t>
            </a:r>
          </a:p>
          <a:p>
            <a:pPr algn="l" marL="388620" indent="-194310" lvl="1">
              <a:lnSpc>
                <a:spcPts val="2483"/>
              </a:lnSpc>
              <a:buAutoNum type="arabicPeriod" startAt="1"/>
            </a:pPr>
            <a:r>
              <a:rPr lang="en-US" b="true" sz="1800">
                <a:solidFill>
                  <a:srgbClr val="FFFFFF"/>
                </a:solidFill>
                <a:latin typeface="Almarai Bold"/>
                <a:ea typeface="Almarai Bold"/>
                <a:cs typeface="Almarai Bold"/>
                <a:sym typeface="Almarai Bold"/>
              </a:rPr>
              <a:t>Underperformers:</a:t>
            </a:r>
            <a:r>
              <a:rPr lang="en-US" sz="1800">
                <a:solidFill>
                  <a:srgbClr val="FFFFFF"/>
                </a:solidFill>
                <a:latin typeface="Almarai"/>
                <a:ea typeface="Almarai"/>
                <a:cs typeface="Almarai"/>
                <a:sym typeface="Almarai"/>
              </a:rPr>
              <a:t> Mysore (3.81%) and Coimbatore (4.96%) show untapped potential.</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Fare Patterns</a:t>
            </a:r>
          </a:p>
          <a:p>
            <a:pPr algn="l" marL="388620" indent="-194310" lvl="1">
              <a:lnSpc>
                <a:spcPts val="2483"/>
              </a:lnSpc>
              <a:buAutoNum type="arabicPeriod" startAt="1"/>
            </a:pPr>
            <a:r>
              <a:rPr lang="en-US" b="true" sz="1800">
                <a:solidFill>
                  <a:srgbClr val="FFFFFF"/>
                </a:solidFill>
                <a:latin typeface="Almarai Bold"/>
                <a:ea typeface="Almarai Bold"/>
                <a:cs typeface="Almarai Bold"/>
                <a:sym typeface="Almarai Bold"/>
              </a:rPr>
              <a:t>Highest Average Fare per Trip: </a:t>
            </a:r>
            <a:r>
              <a:rPr lang="en-US" sz="1800">
                <a:solidFill>
                  <a:srgbClr val="FFFFFF"/>
                </a:solidFill>
                <a:latin typeface="Almarai"/>
                <a:ea typeface="Almarai"/>
                <a:cs typeface="Almarai"/>
                <a:sym typeface="Almarai"/>
              </a:rPr>
              <a:t>Jaipur (₹483.92), indicating premium trips.</a:t>
            </a:r>
          </a:p>
          <a:p>
            <a:pPr algn="l" marL="388620" indent="-194310" lvl="1">
              <a:lnSpc>
                <a:spcPts val="2483"/>
              </a:lnSpc>
              <a:buAutoNum type="arabicPeriod" startAt="1"/>
            </a:pPr>
            <a:r>
              <a:rPr lang="en-US" b="true" sz="1800">
                <a:solidFill>
                  <a:srgbClr val="FFFFFF"/>
                </a:solidFill>
                <a:latin typeface="Almarai Bold"/>
                <a:ea typeface="Almarai Bold"/>
                <a:cs typeface="Almarai Bold"/>
                <a:sym typeface="Almarai Bold"/>
              </a:rPr>
              <a:t>Lowest Average Fare per Trip:</a:t>
            </a:r>
            <a:r>
              <a:rPr lang="en-US" sz="1800">
                <a:solidFill>
                  <a:srgbClr val="FFFFFF"/>
                </a:solidFill>
                <a:latin typeface="Almarai"/>
                <a:ea typeface="Almarai"/>
                <a:cs typeface="Almarai"/>
                <a:sym typeface="Almarai"/>
              </a:rPr>
              <a:t> Surat (₹117.27), reflecting shorter trips or lower pricing.</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Demand Drivers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Tourism and events likely boost trip values in cities like Jaipur and Kochi.</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Business-centric demand may influence Lucknow’s strong performance.</a:t>
            </a:r>
          </a:p>
          <a:p>
            <a:pPr algn="l" marL="0" indent="0" lvl="0">
              <a:lnSpc>
                <a:spcPts val="2483"/>
              </a:lnSpc>
              <a:spcBef>
                <a:spcPct val="0"/>
              </a:spcBef>
            </a:pPr>
          </a:p>
        </p:txBody>
      </p:sp>
      <p:sp>
        <p:nvSpPr>
          <p:cNvPr name="TextBox 14" id="14"/>
          <p:cNvSpPr txBox="true"/>
          <p:nvPr/>
        </p:nvSpPr>
        <p:spPr>
          <a:xfrm rot="0">
            <a:off x="10410496" y="1874493"/>
            <a:ext cx="461199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RECOMMENDATIONS</a:t>
            </a:r>
          </a:p>
        </p:txBody>
      </p:sp>
      <p:sp>
        <p:nvSpPr>
          <p:cNvPr name="TextBox 15" id="15"/>
          <p:cNvSpPr txBox="true"/>
          <p:nvPr/>
        </p:nvSpPr>
        <p:spPr>
          <a:xfrm rot="0">
            <a:off x="10410496" y="2594012"/>
            <a:ext cx="6015843" cy="5026152"/>
          </a:xfrm>
          <a:prstGeom prst="rect">
            <a:avLst/>
          </a:prstGeom>
        </p:spPr>
        <p:txBody>
          <a:bodyPr anchor="t" rtlCol="false" tIns="0" lIns="0" bIns="0" rIns="0">
            <a:spAutoFit/>
          </a:bodyPr>
          <a:lstStyle/>
          <a:p>
            <a:pPr algn="l" marL="388620" indent="-194310" lvl="1">
              <a:lnSpc>
                <a:spcPts val="2483"/>
              </a:lnSpc>
              <a:buAutoNum type="arabicPeriod" startAt="1"/>
            </a:pPr>
            <a:r>
              <a:rPr lang="en-US" sz="1800">
                <a:solidFill>
                  <a:srgbClr val="17E3B2"/>
                </a:solidFill>
                <a:latin typeface="Almarai"/>
                <a:ea typeface="Almarai"/>
                <a:cs typeface="Almarai"/>
                <a:sym typeface="Almarai"/>
              </a:rPr>
              <a:t>Boost Repeat Passenger Rates</a:t>
            </a:r>
          </a:p>
          <a:p>
            <a:pPr algn="l" marL="388620" indent="-194310" lvl="1">
              <a:lnSpc>
                <a:spcPts val="2483"/>
              </a:lnSpc>
              <a:buFont typeface="Arial"/>
              <a:buChar char="•"/>
            </a:pPr>
            <a:r>
              <a:rPr lang="en-US" sz="1800">
                <a:solidFill>
                  <a:srgbClr val="FFFFFF"/>
                </a:solidFill>
                <a:latin typeface="Almarai"/>
                <a:ea typeface="Almarai"/>
                <a:cs typeface="Almarai"/>
                <a:sym typeface="Almarai"/>
              </a:rPr>
              <a:t>Launch loyalty programs in underperforming cities (e.g., Mysore, Coimbatore).</a:t>
            </a:r>
          </a:p>
          <a:p>
            <a:pPr algn="l" marL="388620" indent="-194310" lvl="1">
              <a:lnSpc>
                <a:spcPts val="2483"/>
              </a:lnSpc>
              <a:buAutoNum type="arabicPeriod" startAt="1"/>
            </a:pPr>
            <a:r>
              <a:rPr lang="en-US" sz="1800">
                <a:solidFill>
                  <a:srgbClr val="17E3B2"/>
                </a:solidFill>
                <a:latin typeface="Almarai"/>
                <a:ea typeface="Almarai"/>
                <a:cs typeface="Almarai"/>
                <a:sym typeface="Almarai"/>
              </a:rPr>
              <a:t>Leverage Tourism &amp; Events</a:t>
            </a:r>
          </a:p>
          <a:p>
            <a:pPr algn="l" marL="388620" indent="-194310" lvl="1">
              <a:lnSpc>
                <a:spcPts val="2483"/>
              </a:lnSpc>
              <a:buFont typeface="Arial"/>
              <a:buChar char="•"/>
            </a:pPr>
            <a:r>
              <a:rPr lang="en-US" sz="1800">
                <a:solidFill>
                  <a:srgbClr val="FFFFFF"/>
                </a:solidFill>
                <a:latin typeface="Almarai"/>
                <a:ea typeface="Almarai"/>
                <a:cs typeface="Almarai"/>
                <a:sym typeface="Almarai"/>
              </a:rPr>
              <a:t>Partner with local event organizers in cities like Jaipur and Kochi.</a:t>
            </a:r>
          </a:p>
          <a:p>
            <a:pPr algn="l" marL="388620" indent="-194310" lvl="1">
              <a:lnSpc>
                <a:spcPts val="2483"/>
              </a:lnSpc>
              <a:buAutoNum type="arabicPeriod" startAt="1"/>
            </a:pPr>
            <a:r>
              <a:rPr lang="en-US" sz="1800">
                <a:solidFill>
                  <a:srgbClr val="17E3B2"/>
                </a:solidFill>
                <a:latin typeface="Almarai"/>
                <a:ea typeface="Almarai"/>
                <a:cs typeface="Almarai"/>
                <a:sym typeface="Almarai"/>
              </a:rPr>
              <a:t>Adopt Emerging Trends</a:t>
            </a:r>
          </a:p>
          <a:p>
            <a:pPr algn="l" marL="388620" indent="-194310" lvl="1">
              <a:lnSpc>
                <a:spcPts val="2483"/>
              </a:lnSpc>
              <a:buFont typeface="Arial"/>
              <a:buChar char="•"/>
            </a:pPr>
            <a:r>
              <a:rPr lang="en-US" sz="1800">
                <a:solidFill>
                  <a:srgbClr val="FFFFFF"/>
                </a:solidFill>
                <a:latin typeface="Almarai"/>
                <a:ea typeface="Almarai"/>
                <a:cs typeface="Almarai"/>
                <a:sym typeface="Almarai"/>
              </a:rPr>
              <a:t>Pilot electric vehicles in eco-conscious cities like Chandigarh and Jaipur.</a:t>
            </a:r>
          </a:p>
          <a:p>
            <a:pPr algn="l" marL="388620" indent="-194310" lvl="1">
              <a:lnSpc>
                <a:spcPts val="2483"/>
              </a:lnSpc>
              <a:buAutoNum type="arabicPeriod" startAt="1"/>
            </a:pPr>
            <a:r>
              <a:rPr lang="en-US" sz="1800">
                <a:solidFill>
                  <a:srgbClr val="17E3B2"/>
                </a:solidFill>
                <a:latin typeface="Almarai"/>
                <a:ea typeface="Almarai"/>
                <a:cs typeface="Almarai"/>
                <a:sym typeface="Almarai"/>
              </a:rPr>
              <a:t>Enhance Partnerships</a:t>
            </a:r>
          </a:p>
          <a:p>
            <a:pPr algn="l" marL="388620" indent="-194310" lvl="1">
              <a:lnSpc>
                <a:spcPts val="2483"/>
              </a:lnSpc>
              <a:buFont typeface="Arial"/>
              <a:buChar char="•"/>
            </a:pPr>
            <a:r>
              <a:rPr lang="en-US" sz="1800">
                <a:solidFill>
                  <a:srgbClr val="FFFFFF"/>
                </a:solidFill>
                <a:latin typeface="Almarai"/>
                <a:ea typeface="Almarai"/>
                <a:cs typeface="Almarai"/>
                <a:sym typeface="Almarai"/>
              </a:rPr>
              <a:t>Collaborate with local businesses (e.g., hotels, malls) to increase demand.</a:t>
            </a:r>
          </a:p>
          <a:p>
            <a:pPr algn="l" marL="388620" indent="-194310" lvl="1">
              <a:lnSpc>
                <a:spcPts val="2483"/>
              </a:lnSpc>
              <a:buAutoNum type="arabicPeriod" startAt="1"/>
            </a:pPr>
            <a:r>
              <a:rPr lang="en-US" sz="1800">
                <a:solidFill>
                  <a:srgbClr val="17E3B2"/>
                </a:solidFill>
                <a:latin typeface="Almarai"/>
                <a:ea typeface="Almarai"/>
                <a:cs typeface="Almarai"/>
                <a:sym typeface="Almarai"/>
              </a:rPr>
              <a:t>Improve Data Collection</a:t>
            </a:r>
          </a:p>
          <a:p>
            <a:pPr algn="l" marL="388620" indent="-194310" lvl="1">
              <a:lnSpc>
                <a:spcPts val="2483"/>
              </a:lnSpc>
              <a:spcBef>
                <a:spcPct val="0"/>
              </a:spcBef>
              <a:buFont typeface="Arial"/>
              <a:buChar char="•"/>
            </a:pPr>
            <a:r>
              <a:rPr lang="en-US" sz="1800">
                <a:solidFill>
                  <a:srgbClr val="FFFFFF"/>
                </a:solidFill>
                <a:latin typeface="Almarai"/>
                <a:ea typeface="Almarai"/>
                <a:cs typeface="Almarai"/>
                <a:sym typeface="Almarai"/>
              </a:rPr>
              <a:t>Capture trip purposes and customer preferences for deeper insights.</a:t>
            </a:r>
          </a:p>
          <a:p>
            <a:pPr algn="l" marL="0" indent="0" lvl="0">
              <a:lnSpc>
                <a:spcPts val="2483"/>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Freeform 7" id="7"/>
          <p:cNvSpPr/>
          <p:nvPr/>
        </p:nvSpPr>
        <p:spPr>
          <a:xfrm flipH="false" flipV="false" rot="0">
            <a:off x="3701542" y="3860503"/>
            <a:ext cx="8404346" cy="6063538"/>
          </a:xfrm>
          <a:custGeom>
            <a:avLst/>
            <a:gdLst/>
            <a:ahLst/>
            <a:cxnLst/>
            <a:rect r="r" b="b" t="t" l="l"/>
            <a:pathLst>
              <a:path h="6063538" w="8404346">
                <a:moveTo>
                  <a:pt x="0" y="0"/>
                </a:moveTo>
                <a:lnTo>
                  <a:pt x="8404345" y="0"/>
                </a:lnTo>
                <a:lnTo>
                  <a:pt x="8404345" y="6063539"/>
                </a:lnTo>
                <a:lnTo>
                  <a:pt x="0" y="6063539"/>
                </a:lnTo>
                <a:lnTo>
                  <a:pt x="0" y="0"/>
                </a:lnTo>
                <a:close/>
              </a:path>
            </a:pathLst>
          </a:custGeom>
          <a:blipFill>
            <a:blip r:embed="rId4"/>
            <a:stretch>
              <a:fillRect l="0" t="0" r="0" b="0"/>
            </a:stretch>
          </a:blipFill>
        </p:spPr>
      </p:sp>
      <p:sp>
        <p:nvSpPr>
          <p:cNvPr name="TextBox 8" id="8"/>
          <p:cNvSpPr txBox="true"/>
          <p:nvPr/>
        </p:nvSpPr>
        <p:spPr>
          <a:xfrm rot="0">
            <a:off x="2017508" y="709041"/>
            <a:ext cx="14252983" cy="563118"/>
          </a:xfrm>
          <a:prstGeom prst="rect">
            <a:avLst/>
          </a:prstGeom>
        </p:spPr>
        <p:txBody>
          <a:bodyPr anchor="t" rtlCol="false" tIns="0" lIns="0" bIns="0" rIns="0">
            <a:spAutoFit/>
          </a:bodyPr>
          <a:lstStyle/>
          <a:p>
            <a:pPr algn="l" marL="0" indent="0" lvl="0">
              <a:lnSpc>
                <a:spcPts val="4416"/>
              </a:lnSpc>
              <a:spcBef>
                <a:spcPct val="0"/>
              </a:spcBef>
            </a:pPr>
            <a:r>
              <a:rPr lang="en-US" b="true" sz="3200">
                <a:solidFill>
                  <a:srgbClr val="17E3B2"/>
                </a:solidFill>
                <a:latin typeface="Almarai Bold"/>
                <a:ea typeface="Almarai Bold"/>
                <a:cs typeface="Almarai Bold"/>
                <a:sym typeface="Almarai Bold"/>
              </a:rPr>
              <a:t>Business Request - 2: Monthly City-Level Trips Target Performance Report</a:t>
            </a:r>
          </a:p>
        </p:txBody>
      </p:sp>
      <p:sp>
        <p:nvSpPr>
          <p:cNvPr name="TextBox 9" id="9"/>
          <p:cNvSpPr txBox="true"/>
          <p:nvPr/>
        </p:nvSpPr>
        <p:spPr>
          <a:xfrm rot="0">
            <a:off x="1028700" y="1522818"/>
            <a:ext cx="15450575" cy="1936242"/>
          </a:xfrm>
          <a:prstGeom prst="rect">
            <a:avLst/>
          </a:prstGeom>
        </p:spPr>
        <p:txBody>
          <a:bodyPr anchor="t" rtlCol="false" tIns="0" lIns="0" bIns="0" rIns="0">
            <a:spAutoFit/>
          </a:bodyPr>
          <a:lstStyle/>
          <a:p>
            <a:pPr algn="l" marL="0" indent="0" lvl="0">
              <a:lnSpc>
                <a:spcPts val="3864"/>
              </a:lnSpc>
              <a:spcBef>
                <a:spcPct val="0"/>
              </a:spcBef>
            </a:pPr>
            <a:r>
              <a:rPr lang="en-US" b="true" sz="2800">
                <a:solidFill>
                  <a:srgbClr val="FFFFFF"/>
                </a:solidFill>
                <a:latin typeface="Almarai Bold"/>
                <a:ea typeface="Almarai Bold"/>
                <a:cs typeface="Almarai Bold"/>
                <a:sym typeface="Almarai Bold"/>
              </a:rPr>
              <a:t>Generate a monthly and city-level report comparing actual and target trips, categorizing performance as "Above Target" or "Below Target," and calculating the percentage difference to quantify the performance gap, with fields: City_name, month_name, actual_trips, target_trips, performance_status, and %_difference.</a:t>
            </a:r>
          </a:p>
        </p:txBody>
      </p:sp>
      <p:sp>
        <p:nvSpPr>
          <p:cNvPr name="TextBox 10" id="10"/>
          <p:cNvSpPr txBox="true"/>
          <p:nvPr/>
        </p:nvSpPr>
        <p:spPr>
          <a:xfrm rot="0">
            <a:off x="11712505" y="9885942"/>
            <a:ext cx="786765" cy="359663"/>
          </a:xfrm>
          <a:prstGeom prst="rect">
            <a:avLst/>
          </a:prstGeom>
        </p:spPr>
        <p:txBody>
          <a:bodyPr anchor="t" rtlCol="false" tIns="0" lIns="0" bIns="0" rIns="0">
            <a:spAutoFit/>
          </a:bodyPr>
          <a:lstStyle/>
          <a:p>
            <a:pPr algn="ctr">
              <a:lnSpc>
                <a:spcPts val="2898"/>
              </a:lnSpc>
              <a:spcBef>
                <a:spcPct val="0"/>
              </a:spcBef>
            </a:pPr>
            <a:r>
              <a:rPr lang="en-US" b="true" sz="2100">
                <a:solidFill>
                  <a:srgbClr val="FFFFFF"/>
                </a:solidFill>
                <a:latin typeface="Almarai Bold"/>
                <a:ea typeface="Almarai Bold"/>
                <a:cs typeface="Almarai Bold"/>
                <a:sym typeface="Almarai Bold"/>
              </a:rPr>
              <a:t>..more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5763958" y="-781916"/>
            <a:ext cx="1683983" cy="2405689"/>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9" id="9"/>
          <p:cNvGrpSpPr/>
          <p:nvPr/>
        </p:nvGrpSpPr>
        <p:grpSpPr>
          <a:xfrm rot="5400000">
            <a:off x="14391539" y="875530"/>
            <a:ext cx="841991" cy="84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1" id="11"/>
          <p:cNvSpPr/>
          <p:nvPr/>
        </p:nvSpPr>
        <p:spPr>
          <a:xfrm flipH="false" flipV="false" rot="0">
            <a:off x="2989879" y="5802794"/>
            <a:ext cx="12032615" cy="4336282"/>
          </a:xfrm>
          <a:custGeom>
            <a:avLst/>
            <a:gdLst/>
            <a:ahLst/>
            <a:cxnLst/>
            <a:rect r="r" b="b" t="t" l="l"/>
            <a:pathLst>
              <a:path h="4336282" w="12032615">
                <a:moveTo>
                  <a:pt x="0" y="0"/>
                </a:moveTo>
                <a:lnTo>
                  <a:pt x="12032614" y="0"/>
                </a:lnTo>
                <a:lnTo>
                  <a:pt x="12032614" y="4336282"/>
                </a:lnTo>
                <a:lnTo>
                  <a:pt x="0" y="4336282"/>
                </a:lnTo>
                <a:lnTo>
                  <a:pt x="0" y="0"/>
                </a:lnTo>
                <a:close/>
              </a:path>
            </a:pathLst>
          </a:custGeom>
          <a:blipFill>
            <a:blip r:embed="rId4"/>
            <a:stretch>
              <a:fillRect l="0" t="0" r="0" b="0"/>
            </a:stretch>
          </a:blipFill>
        </p:spPr>
      </p:sp>
      <p:sp>
        <p:nvSpPr>
          <p:cNvPr name="TextBox 12" id="12"/>
          <p:cNvSpPr txBox="true"/>
          <p:nvPr/>
        </p:nvSpPr>
        <p:spPr>
          <a:xfrm rot="0">
            <a:off x="5043929" y="212590"/>
            <a:ext cx="8200141" cy="1306830"/>
          </a:xfrm>
          <a:prstGeom prst="rect">
            <a:avLst/>
          </a:prstGeom>
        </p:spPr>
        <p:txBody>
          <a:bodyPr anchor="t" rtlCol="false" tIns="0" lIns="0" bIns="0" rIns="0">
            <a:spAutoFit/>
          </a:bodyPr>
          <a:lstStyle/>
          <a:p>
            <a:pPr algn="ctr" marL="0" indent="0" lvl="0">
              <a:lnSpc>
                <a:spcPts val="5008"/>
              </a:lnSpc>
              <a:spcBef>
                <a:spcPct val="0"/>
              </a:spcBef>
            </a:pPr>
            <a:r>
              <a:rPr lang="en-US" b="true" sz="4173">
                <a:solidFill>
                  <a:srgbClr val="FFFFFF"/>
                </a:solidFill>
                <a:latin typeface="Almarai Bold"/>
                <a:ea typeface="Almarai Bold"/>
                <a:cs typeface="Almarai Bold"/>
                <a:sym typeface="Almarai Bold"/>
              </a:rPr>
              <a:t>INSIGHTS &amp; RECOMMENDATIONS</a:t>
            </a:r>
          </a:p>
        </p:txBody>
      </p:sp>
      <p:sp>
        <p:nvSpPr>
          <p:cNvPr name="TextBox 13" id="13"/>
          <p:cNvSpPr txBox="true"/>
          <p:nvPr/>
        </p:nvSpPr>
        <p:spPr>
          <a:xfrm rot="0">
            <a:off x="1845722" y="1874493"/>
            <a:ext cx="440244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INSIGHTS</a:t>
            </a:r>
          </a:p>
        </p:txBody>
      </p:sp>
      <p:sp>
        <p:nvSpPr>
          <p:cNvPr name="TextBox 14" id="14"/>
          <p:cNvSpPr txBox="true"/>
          <p:nvPr/>
        </p:nvSpPr>
        <p:spPr>
          <a:xfrm rot="0">
            <a:off x="1555223" y="2594012"/>
            <a:ext cx="7588777" cy="2894457"/>
          </a:xfrm>
          <a:prstGeom prst="rect">
            <a:avLst/>
          </a:prstGeom>
        </p:spPr>
        <p:txBody>
          <a:bodyPr anchor="t" rtlCol="false" tIns="0" lIns="0" bIns="0" rIns="0">
            <a:spAutoFit/>
          </a:bodyPr>
          <a:lstStyle/>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Top Performers</a:t>
            </a:r>
          </a:p>
          <a:p>
            <a:pPr algn="l" marL="388620" indent="-194310" lvl="1">
              <a:lnSpc>
                <a:spcPts val="2483"/>
              </a:lnSpc>
              <a:buAutoNum type="arabicPeriod" startAt="1"/>
            </a:pPr>
            <a:r>
              <a:rPr lang="en-US" b="true" sz="1800">
                <a:solidFill>
                  <a:srgbClr val="FFFFFF"/>
                </a:solidFill>
                <a:latin typeface="Almarai Bold"/>
                <a:ea typeface="Almarai Bold"/>
                <a:cs typeface="Almarai Bold"/>
                <a:sym typeface="Almarai Bold"/>
              </a:rPr>
              <a:t>Jaipur:</a:t>
            </a:r>
            <a:r>
              <a:rPr lang="en-US" sz="1800">
                <a:solidFill>
                  <a:srgbClr val="FFFFFF"/>
                </a:solidFill>
                <a:latin typeface="Almarai"/>
                <a:ea typeface="Almarai"/>
                <a:cs typeface="Almarai"/>
                <a:sym typeface="Almarai"/>
              </a:rPr>
              <a:t> Consistently exceeds targets, e.g., 20.79% above target in May.</a:t>
            </a:r>
          </a:p>
          <a:p>
            <a:pPr algn="l" marL="388620" indent="-194310" lvl="1">
              <a:lnSpc>
                <a:spcPts val="2483"/>
              </a:lnSpc>
              <a:buAutoNum type="arabicPeriod" startAt="1"/>
            </a:pPr>
            <a:r>
              <a:rPr lang="en-US" b="true" sz="1800">
                <a:solidFill>
                  <a:srgbClr val="FFFFFF"/>
                </a:solidFill>
                <a:latin typeface="Almarai Bold"/>
                <a:ea typeface="Almarai Bold"/>
                <a:cs typeface="Almarai Bold"/>
                <a:sym typeface="Almarai Bold"/>
              </a:rPr>
              <a:t>Mysore</a:t>
            </a:r>
            <a:r>
              <a:rPr lang="en-US" sz="1800">
                <a:solidFill>
                  <a:srgbClr val="FFFFFF"/>
                </a:solidFill>
                <a:latin typeface="Almarai"/>
                <a:ea typeface="Almarai"/>
                <a:cs typeface="Almarai"/>
                <a:sym typeface="Almarai"/>
              </a:rPr>
              <a:t>: Strong overperformance, peaking at 33.4% in February.</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Underperformers</a:t>
            </a:r>
          </a:p>
          <a:p>
            <a:pPr algn="l" marL="388620" indent="-194310" lvl="1">
              <a:lnSpc>
                <a:spcPts val="2483"/>
              </a:lnSpc>
              <a:buAutoNum type="arabicPeriod" startAt="1"/>
            </a:pPr>
            <a:r>
              <a:rPr lang="en-US" b="true" sz="1800">
                <a:solidFill>
                  <a:srgbClr val="FFFFFF"/>
                </a:solidFill>
                <a:latin typeface="Almarai Bold"/>
                <a:ea typeface="Almarai Bold"/>
                <a:cs typeface="Almarai Bold"/>
                <a:sym typeface="Almarai Bold"/>
              </a:rPr>
              <a:t>Vadodara:</a:t>
            </a:r>
            <a:r>
              <a:rPr lang="en-US" sz="1800">
                <a:solidFill>
                  <a:srgbClr val="FFFFFF"/>
                </a:solidFill>
                <a:latin typeface="Almarai"/>
                <a:ea typeface="Almarai"/>
                <a:cs typeface="Almarai"/>
                <a:sym typeface="Almarai"/>
              </a:rPr>
              <a:t> Largest shortfall at -27.92% in June.</a:t>
            </a:r>
          </a:p>
          <a:p>
            <a:pPr algn="l" marL="388620" indent="-194310" lvl="1">
              <a:lnSpc>
                <a:spcPts val="2483"/>
              </a:lnSpc>
              <a:buAutoNum type="arabicPeriod" startAt="1"/>
            </a:pPr>
            <a:r>
              <a:rPr lang="en-US" b="true" sz="1800">
                <a:solidFill>
                  <a:srgbClr val="FFFFFF"/>
                </a:solidFill>
                <a:latin typeface="Almarai Bold"/>
                <a:ea typeface="Almarai Bold"/>
                <a:cs typeface="Almarai Bold"/>
                <a:sym typeface="Almarai Bold"/>
              </a:rPr>
              <a:t>Kochi:</a:t>
            </a:r>
            <a:r>
              <a:rPr lang="en-US" sz="1800">
                <a:solidFill>
                  <a:srgbClr val="FFFFFF"/>
                </a:solidFill>
                <a:latin typeface="Almarai"/>
                <a:ea typeface="Almarai"/>
                <a:cs typeface="Almarai"/>
                <a:sym typeface="Almarai"/>
              </a:rPr>
              <a:t> Mixed performance, with a significant drop in June (-28.9%).</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Trends</a:t>
            </a:r>
          </a:p>
          <a:p>
            <a:pPr algn="l" marL="388620" indent="-194310" lvl="1">
              <a:lnSpc>
                <a:spcPts val="2483"/>
              </a:lnSpc>
              <a:buAutoNum type="arabicPeriod" startAt="1"/>
            </a:pPr>
            <a:r>
              <a:rPr lang="en-US" b="true" sz="1800">
                <a:solidFill>
                  <a:srgbClr val="FFFFFF"/>
                </a:solidFill>
                <a:latin typeface="Almarai Bold"/>
                <a:ea typeface="Almarai Bold"/>
                <a:cs typeface="Almarai Bold"/>
                <a:sym typeface="Almarai Bold"/>
              </a:rPr>
              <a:t>February &amp; March: </a:t>
            </a:r>
            <a:r>
              <a:rPr lang="en-US" sz="1800">
                <a:solidFill>
                  <a:srgbClr val="FFFFFF"/>
                </a:solidFill>
                <a:latin typeface="Almarai"/>
                <a:ea typeface="Almarai"/>
                <a:cs typeface="Almarai"/>
                <a:sym typeface="Almarai"/>
              </a:rPr>
              <a:t>Positive months across most cities.</a:t>
            </a:r>
          </a:p>
          <a:p>
            <a:pPr algn="l" marL="388620" indent="-194310" lvl="1">
              <a:lnSpc>
                <a:spcPts val="2483"/>
              </a:lnSpc>
              <a:spcBef>
                <a:spcPct val="0"/>
              </a:spcBef>
              <a:buAutoNum type="arabicPeriod" startAt="1"/>
            </a:pPr>
            <a:r>
              <a:rPr lang="en-US" b="true" sz="1800">
                <a:solidFill>
                  <a:srgbClr val="FFFFFF"/>
                </a:solidFill>
                <a:latin typeface="Almarai Bold"/>
                <a:ea typeface="Almarai Bold"/>
                <a:cs typeface="Almarai Bold"/>
                <a:sym typeface="Almarai Bold"/>
              </a:rPr>
              <a:t>June:</a:t>
            </a:r>
            <a:r>
              <a:rPr lang="en-US" sz="1800">
                <a:solidFill>
                  <a:srgbClr val="FFFFFF"/>
                </a:solidFill>
                <a:latin typeface="Almarai"/>
                <a:ea typeface="Almarai"/>
                <a:cs typeface="Almarai"/>
                <a:sym typeface="Almarai"/>
              </a:rPr>
              <a:t> Widespread underperformance highlights seasonal challenges.</a:t>
            </a:r>
          </a:p>
        </p:txBody>
      </p:sp>
      <p:sp>
        <p:nvSpPr>
          <p:cNvPr name="TextBox 15" id="15"/>
          <p:cNvSpPr txBox="true"/>
          <p:nvPr/>
        </p:nvSpPr>
        <p:spPr>
          <a:xfrm rot="0">
            <a:off x="10410496" y="1874493"/>
            <a:ext cx="461199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RECOMMENDATIONS</a:t>
            </a:r>
          </a:p>
        </p:txBody>
      </p:sp>
      <p:sp>
        <p:nvSpPr>
          <p:cNvPr name="TextBox 16" id="16"/>
          <p:cNvSpPr txBox="true"/>
          <p:nvPr/>
        </p:nvSpPr>
        <p:spPr>
          <a:xfrm rot="0">
            <a:off x="10410496" y="2594012"/>
            <a:ext cx="7401082" cy="3185922"/>
          </a:xfrm>
          <a:prstGeom prst="rect">
            <a:avLst/>
          </a:prstGeom>
        </p:spPr>
        <p:txBody>
          <a:bodyPr anchor="t" rtlCol="false" tIns="0" lIns="0" bIns="0" rIns="0">
            <a:spAutoFit/>
          </a:bodyPr>
          <a:lstStyle/>
          <a:p>
            <a:pPr algn="l" marL="388620" indent="-194310" lvl="1">
              <a:lnSpc>
                <a:spcPts val="2483"/>
              </a:lnSpc>
              <a:buAutoNum type="arabicPeriod" startAt="1"/>
            </a:pPr>
            <a:r>
              <a:rPr lang="en-US" b="true" sz="1800">
                <a:solidFill>
                  <a:srgbClr val="17E3B2"/>
                </a:solidFill>
                <a:latin typeface="Almarai Bold"/>
                <a:ea typeface="Almarai Bold"/>
                <a:cs typeface="Almarai Bold"/>
                <a:sym typeface="Almarai Bold"/>
              </a:rPr>
              <a:t>Target Underperformers:</a:t>
            </a:r>
            <a:r>
              <a:rPr lang="en-US" sz="1800">
                <a:solidFill>
                  <a:srgbClr val="FFFFFF"/>
                </a:solidFill>
                <a:latin typeface="Almarai"/>
                <a:ea typeface="Almarai"/>
                <a:cs typeface="Almarai"/>
                <a:sym typeface="Almarai"/>
              </a:rPr>
              <a:t> Develop action plans for Vadodara and Lucknow.</a:t>
            </a:r>
          </a:p>
          <a:p>
            <a:pPr algn="l" marL="388620" indent="-194310" lvl="1">
              <a:lnSpc>
                <a:spcPts val="2483"/>
              </a:lnSpc>
              <a:buAutoNum type="arabicPeriod" startAt="1"/>
            </a:pPr>
            <a:r>
              <a:rPr lang="en-US" b="true" sz="1800">
                <a:solidFill>
                  <a:srgbClr val="17E3B2"/>
                </a:solidFill>
                <a:latin typeface="Almarai Bold"/>
                <a:ea typeface="Almarai Bold"/>
                <a:cs typeface="Almarai Bold"/>
                <a:sym typeface="Almarai Bold"/>
              </a:rPr>
              <a:t>Address Seasonal Gaps:</a:t>
            </a:r>
            <a:r>
              <a:rPr lang="en-US" sz="1800">
                <a:solidFill>
                  <a:srgbClr val="FFFFFF"/>
                </a:solidFill>
                <a:latin typeface="Almarai"/>
                <a:ea typeface="Almarai"/>
                <a:cs typeface="Almarai"/>
                <a:sym typeface="Almarai"/>
              </a:rPr>
              <a:t> Investigate June trends and adjust strategies.</a:t>
            </a:r>
          </a:p>
          <a:p>
            <a:pPr algn="l" marL="388620" indent="-194310" lvl="1">
              <a:lnSpc>
                <a:spcPts val="2483"/>
              </a:lnSpc>
              <a:buAutoNum type="arabicPeriod" startAt="1"/>
            </a:pPr>
            <a:r>
              <a:rPr lang="en-US" b="true" sz="1800">
                <a:solidFill>
                  <a:srgbClr val="17E3B2"/>
                </a:solidFill>
                <a:latin typeface="Almarai Bold"/>
                <a:ea typeface="Almarai Bold"/>
                <a:cs typeface="Almarai Bold"/>
                <a:sym typeface="Almarai Bold"/>
              </a:rPr>
              <a:t>Replicate Success:</a:t>
            </a:r>
            <a:r>
              <a:rPr lang="en-US" sz="1800">
                <a:solidFill>
                  <a:srgbClr val="FFFFFF"/>
                </a:solidFill>
                <a:latin typeface="Almarai"/>
                <a:ea typeface="Almarai"/>
                <a:cs typeface="Almarai"/>
                <a:sym typeface="Almarai"/>
              </a:rPr>
              <a:t> Scale best practices from Jaipur and Mysore.</a:t>
            </a:r>
          </a:p>
          <a:p>
            <a:pPr algn="l" marL="388620" indent="-194310" lvl="1">
              <a:lnSpc>
                <a:spcPts val="2483"/>
              </a:lnSpc>
              <a:buAutoNum type="arabicPeriod" startAt="1"/>
            </a:pPr>
            <a:r>
              <a:rPr lang="en-US" b="true" sz="1800">
                <a:solidFill>
                  <a:srgbClr val="17E3B2"/>
                </a:solidFill>
                <a:latin typeface="Almarai Bold"/>
                <a:ea typeface="Almarai Bold"/>
                <a:cs typeface="Almarai Bold"/>
                <a:sym typeface="Almarai Bold"/>
              </a:rPr>
              <a:t>Data Enhancement: </a:t>
            </a:r>
            <a:r>
              <a:rPr lang="en-US" sz="1800">
                <a:solidFill>
                  <a:srgbClr val="FFFFFF"/>
                </a:solidFill>
                <a:latin typeface="Almarai"/>
                <a:ea typeface="Almarai"/>
                <a:cs typeface="Almarai"/>
                <a:sym typeface="Almarai"/>
              </a:rPr>
              <a:t>Collect more granular data to refine forecasting.</a:t>
            </a:r>
          </a:p>
          <a:p>
            <a:pPr algn="l" marL="388620" indent="-194310" lvl="1">
              <a:lnSpc>
                <a:spcPts val="2483"/>
              </a:lnSpc>
              <a:buAutoNum type="arabicPeriod" startAt="1"/>
            </a:pPr>
            <a:r>
              <a:rPr lang="en-US" b="true" sz="1800">
                <a:solidFill>
                  <a:srgbClr val="17E3B2"/>
                </a:solidFill>
                <a:latin typeface="Almarai Bold"/>
                <a:ea typeface="Almarai Bold"/>
                <a:cs typeface="Almarai Bold"/>
                <a:sym typeface="Almarai Bold"/>
              </a:rPr>
              <a:t>Operational Efficiency:</a:t>
            </a:r>
            <a:r>
              <a:rPr lang="en-US" sz="1800">
                <a:solidFill>
                  <a:srgbClr val="FFFFFF"/>
                </a:solidFill>
                <a:latin typeface="Almarai"/>
                <a:ea typeface="Almarai"/>
                <a:cs typeface="Almarai"/>
                <a:sym typeface="Almarai"/>
              </a:rPr>
              <a:t> Stabilize operations in fluctuation-prone cities like Kochi and Chandigarh.</a:t>
            </a:r>
          </a:p>
          <a:p>
            <a:pPr algn="l" marL="388620" indent="-194310" lvl="1">
              <a:lnSpc>
                <a:spcPts val="2483"/>
              </a:lnSpc>
              <a:spcBef>
                <a:spcPct val="0"/>
              </a:spcBef>
              <a:buAutoNum type="arabicPeriod" startAt="1"/>
            </a:pPr>
            <a:r>
              <a:rPr lang="en-US" b="true" sz="1800">
                <a:solidFill>
                  <a:srgbClr val="17E3B2"/>
                </a:solidFill>
                <a:latin typeface="Almarai Bold"/>
                <a:ea typeface="Almarai Bold"/>
                <a:cs typeface="Almarai Bold"/>
                <a:sym typeface="Almarai Bold"/>
              </a:rPr>
              <a:t>Motivate Top Performers</a:t>
            </a:r>
            <a:r>
              <a:rPr lang="en-US" sz="1800">
                <a:solidFill>
                  <a:srgbClr val="FFFFFF"/>
                </a:solidFill>
                <a:latin typeface="Almarai"/>
                <a:ea typeface="Almarai"/>
                <a:cs typeface="Almarai"/>
                <a:sym typeface="Almarai"/>
              </a:rPr>
              <a:t>: Incentivize high-performing cities to sustain results.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Freeform 7" id="7"/>
          <p:cNvSpPr/>
          <p:nvPr/>
        </p:nvSpPr>
        <p:spPr>
          <a:xfrm flipH="false" flipV="false" rot="0">
            <a:off x="1595843" y="3799791"/>
            <a:ext cx="15096315" cy="4790964"/>
          </a:xfrm>
          <a:custGeom>
            <a:avLst/>
            <a:gdLst/>
            <a:ahLst/>
            <a:cxnLst/>
            <a:rect r="r" b="b" t="t" l="l"/>
            <a:pathLst>
              <a:path h="4790964" w="15096315">
                <a:moveTo>
                  <a:pt x="0" y="0"/>
                </a:moveTo>
                <a:lnTo>
                  <a:pt x="15096314" y="0"/>
                </a:lnTo>
                <a:lnTo>
                  <a:pt x="15096314" y="4790964"/>
                </a:lnTo>
                <a:lnTo>
                  <a:pt x="0" y="4790964"/>
                </a:lnTo>
                <a:lnTo>
                  <a:pt x="0" y="0"/>
                </a:lnTo>
                <a:close/>
              </a:path>
            </a:pathLst>
          </a:custGeom>
          <a:blipFill>
            <a:blip r:embed="rId4"/>
            <a:stretch>
              <a:fillRect l="0" t="0" r="0" b="0"/>
            </a:stretch>
          </a:blipFill>
        </p:spPr>
      </p:sp>
      <p:sp>
        <p:nvSpPr>
          <p:cNvPr name="Freeform 8" id="8"/>
          <p:cNvSpPr/>
          <p:nvPr/>
        </p:nvSpPr>
        <p:spPr>
          <a:xfrm flipH="false" flipV="false" rot="0">
            <a:off x="12520595" y="9417262"/>
            <a:ext cx="4488907" cy="711555"/>
          </a:xfrm>
          <a:custGeom>
            <a:avLst/>
            <a:gdLst/>
            <a:ahLst/>
            <a:cxnLst/>
            <a:rect r="r" b="b" t="t" l="l"/>
            <a:pathLst>
              <a:path h="711555" w="4488907">
                <a:moveTo>
                  <a:pt x="0" y="0"/>
                </a:moveTo>
                <a:lnTo>
                  <a:pt x="4488908" y="0"/>
                </a:lnTo>
                <a:lnTo>
                  <a:pt x="4488908" y="711555"/>
                </a:lnTo>
                <a:lnTo>
                  <a:pt x="0" y="711555"/>
                </a:lnTo>
                <a:lnTo>
                  <a:pt x="0" y="0"/>
                </a:lnTo>
                <a:close/>
              </a:path>
            </a:pathLst>
          </a:custGeom>
          <a:blipFill>
            <a:blip r:embed="rId5"/>
            <a:stretch>
              <a:fillRect l="0" t="-28645" r="0" b="-28645"/>
            </a:stretch>
          </a:blipFill>
        </p:spPr>
      </p:sp>
      <p:sp>
        <p:nvSpPr>
          <p:cNvPr name="TextBox 9" id="9"/>
          <p:cNvSpPr txBox="true"/>
          <p:nvPr/>
        </p:nvSpPr>
        <p:spPr>
          <a:xfrm rot="0">
            <a:off x="1279471" y="709041"/>
            <a:ext cx="13912350" cy="563118"/>
          </a:xfrm>
          <a:prstGeom prst="rect">
            <a:avLst/>
          </a:prstGeom>
        </p:spPr>
        <p:txBody>
          <a:bodyPr anchor="t" rtlCol="false" tIns="0" lIns="0" bIns="0" rIns="0">
            <a:spAutoFit/>
          </a:bodyPr>
          <a:lstStyle/>
          <a:p>
            <a:pPr algn="l" marL="0" indent="0" lvl="0">
              <a:lnSpc>
                <a:spcPts val="4416"/>
              </a:lnSpc>
              <a:spcBef>
                <a:spcPct val="0"/>
              </a:spcBef>
            </a:pPr>
            <a:r>
              <a:rPr lang="en-US" b="true" sz="3200">
                <a:solidFill>
                  <a:srgbClr val="17E3B2"/>
                </a:solidFill>
                <a:latin typeface="Almarai Bold"/>
                <a:ea typeface="Almarai Bold"/>
                <a:cs typeface="Almarai Bold"/>
                <a:sym typeface="Almarai Bold"/>
              </a:rPr>
              <a:t>Business Request - 3: City-Level Repeat Passenger Trip Frequency Report</a:t>
            </a:r>
          </a:p>
        </p:txBody>
      </p:sp>
      <p:sp>
        <p:nvSpPr>
          <p:cNvPr name="TextBox 10" id="10"/>
          <p:cNvSpPr txBox="true"/>
          <p:nvPr/>
        </p:nvSpPr>
        <p:spPr>
          <a:xfrm rot="0">
            <a:off x="1028700" y="1522818"/>
            <a:ext cx="15450575" cy="1450467"/>
          </a:xfrm>
          <a:prstGeom prst="rect">
            <a:avLst/>
          </a:prstGeom>
        </p:spPr>
        <p:txBody>
          <a:bodyPr anchor="t" rtlCol="false" tIns="0" lIns="0" bIns="0" rIns="0">
            <a:spAutoFit/>
          </a:bodyPr>
          <a:lstStyle/>
          <a:p>
            <a:pPr algn="l" marL="0" indent="0" lvl="0">
              <a:lnSpc>
                <a:spcPts val="3864"/>
              </a:lnSpc>
              <a:spcBef>
                <a:spcPct val="0"/>
              </a:spcBef>
            </a:pPr>
            <a:r>
              <a:rPr lang="en-US" b="true" sz="2800">
                <a:solidFill>
                  <a:srgbClr val="FFFFFF"/>
                </a:solidFill>
                <a:latin typeface="Almarai Bold"/>
                <a:ea typeface="Almarai Bold"/>
                <a:cs typeface="Almarai Bold"/>
                <a:sym typeface="Almarai Bold"/>
              </a:rPr>
              <a:t>Generate a city-level report showing the percentage distribution of repeat passengers by trip count (2 to 10 trips) to identify cities with high repeat trip frequency, with fields: city_name, 2-Trips, 3-Trips, 4-Trips, 5-Trips, 6-Trips, 7-Trips, 8-Trips, 9-Trips, and 10-Trips.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5763958" y="-781916"/>
            <a:ext cx="1683983" cy="2405689"/>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9" id="9"/>
          <p:cNvGrpSpPr/>
          <p:nvPr/>
        </p:nvGrpSpPr>
        <p:grpSpPr>
          <a:xfrm rot="5400000">
            <a:off x="14391539" y="875530"/>
            <a:ext cx="841991" cy="84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11" id="11"/>
          <p:cNvSpPr txBox="true"/>
          <p:nvPr/>
        </p:nvSpPr>
        <p:spPr>
          <a:xfrm rot="0">
            <a:off x="5043929" y="212590"/>
            <a:ext cx="8200141" cy="1306830"/>
          </a:xfrm>
          <a:prstGeom prst="rect">
            <a:avLst/>
          </a:prstGeom>
        </p:spPr>
        <p:txBody>
          <a:bodyPr anchor="t" rtlCol="false" tIns="0" lIns="0" bIns="0" rIns="0">
            <a:spAutoFit/>
          </a:bodyPr>
          <a:lstStyle/>
          <a:p>
            <a:pPr algn="ctr" marL="0" indent="0" lvl="0">
              <a:lnSpc>
                <a:spcPts val="5008"/>
              </a:lnSpc>
              <a:spcBef>
                <a:spcPct val="0"/>
              </a:spcBef>
            </a:pPr>
            <a:r>
              <a:rPr lang="en-US" b="true" sz="4173">
                <a:solidFill>
                  <a:srgbClr val="FFFFFF"/>
                </a:solidFill>
                <a:latin typeface="Almarai Bold"/>
                <a:ea typeface="Almarai Bold"/>
                <a:cs typeface="Almarai Bold"/>
                <a:sym typeface="Almarai Bold"/>
              </a:rPr>
              <a:t>INSIGHTS &amp; RECOMMENDATIONS</a:t>
            </a:r>
          </a:p>
        </p:txBody>
      </p:sp>
      <p:sp>
        <p:nvSpPr>
          <p:cNvPr name="TextBox 12" id="12"/>
          <p:cNvSpPr txBox="true"/>
          <p:nvPr/>
        </p:nvSpPr>
        <p:spPr>
          <a:xfrm rot="0">
            <a:off x="1028700" y="2000211"/>
            <a:ext cx="440244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INSIGHTS</a:t>
            </a:r>
          </a:p>
        </p:txBody>
      </p:sp>
      <p:sp>
        <p:nvSpPr>
          <p:cNvPr name="TextBox 13" id="13"/>
          <p:cNvSpPr txBox="true"/>
          <p:nvPr/>
        </p:nvSpPr>
        <p:spPr>
          <a:xfrm rot="0">
            <a:off x="736069" y="2594012"/>
            <a:ext cx="8407931" cy="5340477"/>
          </a:xfrm>
          <a:prstGeom prst="rect">
            <a:avLst/>
          </a:prstGeom>
        </p:spPr>
        <p:txBody>
          <a:bodyPr anchor="t" rtlCol="false" tIns="0" lIns="0" bIns="0" rIns="0">
            <a:spAutoFit/>
          </a:bodyPr>
          <a:lstStyle/>
          <a:p>
            <a:pPr algn="l" marL="388620" indent="-194310" lvl="1">
              <a:lnSpc>
                <a:spcPts val="2483"/>
              </a:lnSpc>
              <a:buFont typeface="Arial"/>
              <a:buChar char="•"/>
            </a:pPr>
            <a:r>
              <a:rPr lang="en-US" sz="1800">
                <a:solidFill>
                  <a:srgbClr val="17E3B2"/>
                </a:solidFill>
                <a:latin typeface="Almarai"/>
                <a:ea typeface="Almarai"/>
                <a:cs typeface="Almarai"/>
                <a:sym typeface="Almarai"/>
              </a:rPr>
              <a:t>Cities with High Repeat Trip Frequency:</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Jaipur, Kochi, Mysore, and Visakhapatnam: Over 47% of passengers complete 2 trips, indicating strong short-term retention.</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Visakhapatnam has the highest 2-trip percentage (51.25%), suggesting a strong initial engagement with repeat passengers.</a:t>
            </a:r>
          </a:p>
          <a:p>
            <a:pPr algn="l" marL="388620" indent="-194310" lvl="1">
              <a:lnSpc>
                <a:spcPts val="2483"/>
              </a:lnSpc>
              <a:buFont typeface="Arial"/>
              <a:buChar char="•"/>
            </a:pPr>
            <a:r>
              <a:rPr lang="en-US" sz="1800">
                <a:solidFill>
                  <a:srgbClr val="17E3B2"/>
                </a:solidFill>
                <a:latin typeface="Almarai"/>
                <a:ea typeface="Almarai"/>
                <a:cs typeface="Almarai"/>
                <a:sym typeface="Almarai"/>
              </a:rPr>
              <a:t>Mid-Level Repeat Trips (3–5 Trips):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Lucknow, Surat, and Vadodara: Steady mid-level engagement, with 3–5 trips forming over 50% of total repeat trips.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Indicates consistent customer retention after initial rides.</a:t>
            </a:r>
          </a:p>
          <a:p>
            <a:pPr algn="l" marL="388620" indent="-194310" lvl="1">
              <a:lnSpc>
                <a:spcPts val="2483"/>
              </a:lnSpc>
              <a:buFont typeface="Arial"/>
              <a:buChar char="•"/>
            </a:pPr>
            <a:r>
              <a:rPr lang="en-US" sz="1800">
                <a:solidFill>
                  <a:srgbClr val="17E3B2"/>
                </a:solidFill>
                <a:latin typeface="Almarai"/>
                <a:ea typeface="Almarai"/>
                <a:cs typeface="Almarai"/>
                <a:sym typeface="Almarai"/>
              </a:rPr>
              <a:t>Long-Term Retention (6–10 Trips):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Lucknow, Coimbatore, Surat, and Vadodara: Higher retention in long-term trip categories (6–10 trips), indicating customer loyalty.</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Coimbatore has notable peaks in 5-trip (20.62%) and 6-trip (17.64%) categories.</a:t>
            </a:r>
          </a:p>
          <a:p>
            <a:pPr algn="l" marL="388620" indent="-194310" lvl="1">
              <a:lnSpc>
                <a:spcPts val="2483"/>
              </a:lnSpc>
              <a:buFont typeface="Arial"/>
              <a:buChar char="•"/>
            </a:pPr>
            <a:r>
              <a:rPr lang="en-US" sz="1800">
                <a:solidFill>
                  <a:srgbClr val="17E3B2"/>
                </a:solidFill>
                <a:latin typeface="Almarai"/>
                <a:ea typeface="Almarai"/>
                <a:cs typeface="Almarai"/>
                <a:sym typeface="Almarai"/>
              </a:rPr>
              <a:t>Low Long-Term Retention:</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Jaipur and Mysore: Drop significantly after 5 trips, with less than 2% of passengers reaching 10 trips, highlighting retention challenges.</a:t>
            </a:r>
          </a:p>
          <a:p>
            <a:pPr algn="l" marL="0" indent="0" lvl="0">
              <a:lnSpc>
                <a:spcPts val="2483"/>
              </a:lnSpc>
              <a:spcBef>
                <a:spcPct val="0"/>
              </a:spcBef>
            </a:pPr>
          </a:p>
        </p:txBody>
      </p:sp>
      <p:sp>
        <p:nvSpPr>
          <p:cNvPr name="TextBox 14" id="14"/>
          <p:cNvSpPr txBox="true"/>
          <p:nvPr/>
        </p:nvSpPr>
        <p:spPr>
          <a:xfrm rot="0">
            <a:off x="9779542" y="1874493"/>
            <a:ext cx="461199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RECOMMENDATIONS</a:t>
            </a:r>
          </a:p>
        </p:txBody>
      </p:sp>
      <p:sp>
        <p:nvSpPr>
          <p:cNvPr name="TextBox 15" id="15"/>
          <p:cNvSpPr txBox="true"/>
          <p:nvPr/>
        </p:nvSpPr>
        <p:spPr>
          <a:xfrm rot="0">
            <a:off x="9508048" y="2594012"/>
            <a:ext cx="7751252" cy="7226427"/>
          </a:xfrm>
          <a:prstGeom prst="rect">
            <a:avLst/>
          </a:prstGeom>
        </p:spPr>
        <p:txBody>
          <a:bodyPr anchor="t" rtlCol="false" tIns="0" lIns="0" bIns="0" rIns="0">
            <a:spAutoFit/>
          </a:bodyPr>
          <a:lstStyle/>
          <a:p>
            <a:pPr algn="l" marL="388620" indent="-194310" lvl="1">
              <a:lnSpc>
                <a:spcPts val="2483"/>
              </a:lnSpc>
              <a:buFont typeface="Arial"/>
              <a:buChar char="•"/>
            </a:pPr>
            <a:r>
              <a:rPr lang="en-US" sz="1800">
                <a:solidFill>
                  <a:srgbClr val="17E3B2"/>
                </a:solidFill>
                <a:latin typeface="Almarai"/>
                <a:ea typeface="Almarai"/>
                <a:cs typeface="Almarai"/>
                <a:sym typeface="Almarai"/>
              </a:rPr>
              <a:t>Focus on Long-Term Retention Strategies: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Design loyalty programs to incentivize passengers completing 5+ trips, especially in Jaipur, Mysore, and Kochi.</a:t>
            </a:r>
          </a:p>
          <a:p>
            <a:pPr algn="l" marL="388620" indent="-194310" lvl="1">
              <a:lnSpc>
                <a:spcPts val="2483"/>
              </a:lnSpc>
              <a:buFont typeface="Arial"/>
              <a:buChar char="•"/>
            </a:pPr>
            <a:r>
              <a:rPr lang="en-US" sz="1800">
                <a:solidFill>
                  <a:srgbClr val="17E3B2"/>
                </a:solidFill>
                <a:latin typeface="Almarai"/>
                <a:ea typeface="Almarai"/>
                <a:cs typeface="Almarai"/>
                <a:sym typeface="Almarai"/>
              </a:rPr>
              <a:t>Targeted Campaigns for Strong Start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In cities like Visakhapatnam and Jaipur, capitalize on high early repeat trips by offering personalized deals for passengers completing 2–3 trips.</a:t>
            </a:r>
          </a:p>
          <a:p>
            <a:pPr algn="l" marL="388620" indent="-194310" lvl="1">
              <a:lnSpc>
                <a:spcPts val="2483"/>
              </a:lnSpc>
              <a:buFont typeface="Arial"/>
              <a:buChar char="•"/>
            </a:pPr>
            <a:r>
              <a:rPr lang="en-US" sz="1800">
                <a:solidFill>
                  <a:srgbClr val="17E3B2"/>
                </a:solidFill>
                <a:latin typeface="Almarai"/>
                <a:ea typeface="Almarai"/>
                <a:cs typeface="Almarai"/>
                <a:sym typeface="Almarai"/>
              </a:rPr>
              <a:t>Mid-Level Engagement Opportunities: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Cities like Lucknow, Surat, and Vadodara exhibit strong 3–5 trip retention. Introduce referral programs or exclusive mid-tier rewards to further enhance engagement.</a:t>
            </a:r>
          </a:p>
          <a:p>
            <a:pPr algn="l" marL="388620" indent="-194310" lvl="1">
              <a:lnSpc>
                <a:spcPts val="2483"/>
              </a:lnSpc>
              <a:buFont typeface="Arial"/>
              <a:buChar char="•"/>
            </a:pPr>
            <a:r>
              <a:rPr lang="en-US" sz="1800">
                <a:solidFill>
                  <a:srgbClr val="17E3B2"/>
                </a:solidFill>
                <a:latin typeface="Almarai"/>
                <a:ea typeface="Almarai"/>
                <a:cs typeface="Almarai"/>
                <a:sym typeface="Almarai"/>
              </a:rPr>
              <a:t>Data-Driven Personalization:</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Analyze passenger feedback and preferences in Coimbatore and Vadodara, where repeat trips are prominent, to replicate best practices in underperforming cities.</a:t>
            </a:r>
          </a:p>
          <a:p>
            <a:pPr algn="l" marL="388620" indent="-194310" lvl="1">
              <a:lnSpc>
                <a:spcPts val="2483"/>
              </a:lnSpc>
              <a:buFont typeface="Arial"/>
              <a:buChar char="•"/>
            </a:pPr>
            <a:r>
              <a:rPr lang="en-US" sz="1800">
                <a:solidFill>
                  <a:srgbClr val="17E3B2"/>
                </a:solidFill>
                <a:latin typeface="Almarai"/>
                <a:ea typeface="Almarai"/>
                <a:cs typeface="Almarai"/>
                <a:sym typeface="Almarai"/>
              </a:rPr>
              <a:t>Localized Retention Strategies: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Lucknow: Develop long-term engagement campaigns targeting high-frequency passengers (6+ trips), given its higher percentage in these categories.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Jaipur, Mysore, and Kochi: Address drop-off points with improved customer service, pricing strategies, or ride packages.</a:t>
            </a:r>
          </a:p>
          <a:p>
            <a:pPr algn="l" marL="388620" indent="-194310" lvl="1">
              <a:lnSpc>
                <a:spcPts val="2483"/>
              </a:lnSpc>
              <a:buFont typeface="Arial"/>
              <a:buChar char="•"/>
            </a:pPr>
            <a:r>
              <a:rPr lang="en-US" sz="1800">
                <a:solidFill>
                  <a:srgbClr val="17E3B2"/>
                </a:solidFill>
                <a:latin typeface="Almarai"/>
                <a:ea typeface="Almarai"/>
                <a:cs typeface="Almarai"/>
                <a:sym typeface="Almarai"/>
              </a:rPr>
              <a:t>Leverage Technology:</a:t>
            </a:r>
          </a:p>
          <a:p>
            <a:pPr algn="l" marL="388620" indent="-194310" lvl="1">
              <a:lnSpc>
                <a:spcPts val="2483"/>
              </a:lnSpc>
              <a:spcBef>
                <a:spcPct val="0"/>
              </a:spcBef>
              <a:buAutoNum type="arabicPeriod" startAt="1"/>
            </a:pPr>
            <a:r>
              <a:rPr lang="en-US" sz="1800">
                <a:solidFill>
                  <a:srgbClr val="FFFFFF"/>
                </a:solidFill>
                <a:latin typeface="Almarai"/>
                <a:ea typeface="Almarai"/>
                <a:cs typeface="Almarai"/>
                <a:sym typeface="Almarai"/>
              </a:rPr>
              <a:t>Use AI-based recommendations to suggest next rides or incentives based on individual trip behavior trends to improve retention.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Freeform 7" id="7"/>
          <p:cNvSpPr/>
          <p:nvPr/>
        </p:nvSpPr>
        <p:spPr>
          <a:xfrm flipH="false" flipV="false" rot="0">
            <a:off x="4910596" y="6524625"/>
            <a:ext cx="8000782" cy="3657500"/>
          </a:xfrm>
          <a:custGeom>
            <a:avLst/>
            <a:gdLst/>
            <a:ahLst/>
            <a:cxnLst/>
            <a:rect r="r" b="b" t="t" l="l"/>
            <a:pathLst>
              <a:path h="3657500" w="8000782">
                <a:moveTo>
                  <a:pt x="0" y="0"/>
                </a:moveTo>
                <a:lnTo>
                  <a:pt x="8000782" y="0"/>
                </a:lnTo>
                <a:lnTo>
                  <a:pt x="8000782" y="3657500"/>
                </a:lnTo>
                <a:lnTo>
                  <a:pt x="0" y="3657500"/>
                </a:lnTo>
                <a:lnTo>
                  <a:pt x="0" y="0"/>
                </a:lnTo>
                <a:close/>
              </a:path>
            </a:pathLst>
          </a:custGeom>
          <a:blipFill>
            <a:blip r:embed="rId4"/>
            <a:stretch>
              <a:fillRect l="0" t="0" r="0" b="0"/>
            </a:stretch>
          </a:blipFill>
        </p:spPr>
      </p:sp>
      <p:sp>
        <p:nvSpPr>
          <p:cNvPr name="Freeform 8" id="8"/>
          <p:cNvSpPr/>
          <p:nvPr/>
        </p:nvSpPr>
        <p:spPr>
          <a:xfrm flipH="false" flipV="false" rot="0">
            <a:off x="9340035" y="2973284"/>
            <a:ext cx="6221669" cy="3403839"/>
          </a:xfrm>
          <a:custGeom>
            <a:avLst/>
            <a:gdLst/>
            <a:ahLst/>
            <a:cxnLst/>
            <a:rect r="r" b="b" t="t" l="l"/>
            <a:pathLst>
              <a:path h="3403839" w="6221669">
                <a:moveTo>
                  <a:pt x="0" y="0"/>
                </a:moveTo>
                <a:lnTo>
                  <a:pt x="6221669" y="0"/>
                </a:lnTo>
                <a:lnTo>
                  <a:pt x="6221669" y="3403839"/>
                </a:lnTo>
                <a:lnTo>
                  <a:pt x="0" y="3403839"/>
                </a:lnTo>
                <a:lnTo>
                  <a:pt x="0" y="0"/>
                </a:lnTo>
                <a:close/>
              </a:path>
            </a:pathLst>
          </a:custGeom>
          <a:blipFill>
            <a:blip r:embed="rId5"/>
            <a:stretch>
              <a:fillRect l="0" t="0" r="0" b="0"/>
            </a:stretch>
          </a:blipFill>
        </p:spPr>
      </p:sp>
      <p:sp>
        <p:nvSpPr>
          <p:cNvPr name="Freeform 9" id="9"/>
          <p:cNvSpPr/>
          <p:nvPr/>
        </p:nvSpPr>
        <p:spPr>
          <a:xfrm flipH="false" flipV="false" rot="0">
            <a:off x="2846438" y="2973284"/>
            <a:ext cx="5632055" cy="3401761"/>
          </a:xfrm>
          <a:custGeom>
            <a:avLst/>
            <a:gdLst/>
            <a:ahLst/>
            <a:cxnLst/>
            <a:rect r="r" b="b" t="t" l="l"/>
            <a:pathLst>
              <a:path h="3401761" w="5632055">
                <a:moveTo>
                  <a:pt x="0" y="0"/>
                </a:moveTo>
                <a:lnTo>
                  <a:pt x="5632055" y="0"/>
                </a:lnTo>
                <a:lnTo>
                  <a:pt x="5632055" y="3401761"/>
                </a:lnTo>
                <a:lnTo>
                  <a:pt x="0" y="3401761"/>
                </a:lnTo>
                <a:lnTo>
                  <a:pt x="0" y="0"/>
                </a:lnTo>
                <a:close/>
              </a:path>
            </a:pathLst>
          </a:custGeom>
          <a:blipFill>
            <a:blip r:embed="rId6"/>
            <a:stretch>
              <a:fillRect l="0" t="0" r="0" b="0"/>
            </a:stretch>
          </a:blipFill>
        </p:spPr>
      </p:sp>
      <p:sp>
        <p:nvSpPr>
          <p:cNvPr name="TextBox 10" id="10"/>
          <p:cNvSpPr txBox="true"/>
          <p:nvPr/>
        </p:nvSpPr>
        <p:spPr>
          <a:xfrm rot="0">
            <a:off x="477711" y="709041"/>
            <a:ext cx="16001564" cy="563118"/>
          </a:xfrm>
          <a:prstGeom prst="rect">
            <a:avLst/>
          </a:prstGeom>
        </p:spPr>
        <p:txBody>
          <a:bodyPr anchor="t" rtlCol="false" tIns="0" lIns="0" bIns="0" rIns="0">
            <a:spAutoFit/>
          </a:bodyPr>
          <a:lstStyle/>
          <a:p>
            <a:pPr algn="l" marL="0" indent="0" lvl="0">
              <a:lnSpc>
                <a:spcPts val="4416"/>
              </a:lnSpc>
              <a:spcBef>
                <a:spcPct val="0"/>
              </a:spcBef>
            </a:pPr>
            <a:r>
              <a:rPr lang="en-US" b="true" sz="3200">
                <a:solidFill>
                  <a:srgbClr val="17E3B2"/>
                </a:solidFill>
                <a:latin typeface="Almarai Bold"/>
                <a:ea typeface="Almarai Bold"/>
                <a:cs typeface="Almarai Bold"/>
                <a:sym typeface="Almarai Bold"/>
              </a:rPr>
              <a:t>Business Request - 4: Identify Cities with Highest and Lowest Total New Passengers</a:t>
            </a:r>
          </a:p>
        </p:txBody>
      </p:sp>
      <p:sp>
        <p:nvSpPr>
          <p:cNvPr name="TextBox 11" id="11"/>
          <p:cNvSpPr txBox="true"/>
          <p:nvPr/>
        </p:nvSpPr>
        <p:spPr>
          <a:xfrm rot="0">
            <a:off x="477711" y="1522818"/>
            <a:ext cx="16001564" cy="1450467"/>
          </a:xfrm>
          <a:prstGeom prst="rect">
            <a:avLst/>
          </a:prstGeom>
        </p:spPr>
        <p:txBody>
          <a:bodyPr anchor="t" rtlCol="false" tIns="0" lIns="0" bIns="0" rIns="0">
            <a:spAutoFit/>
          </a:bodyPr>
          <a:lstStyle/>
          <a:p>
            <a:pPr algn="l" marL="0" indent="0" lvl="0">
              <a:lnSpc>
                <a:spcPts val="3864"/>
              </a:lnSpc>
              <a:spcBef>
                <a:spcPct val="0"/>
              </a:spcBef>
            </a:pPr>
            <a:r>
              <a:rPr lang="en-US" b="true" sz="2800">
                <a:solidFill>
                  <a:srgbClr val="FFFFFF"/>
                </a:solidFill>
                <a:latin typeface="Almarai Bold"/>
                <a:ea typeface="Almarai Bold"/>
                <a:cs typeface="Almarai Bold"/>
                <a:sym typeface="Almarai Bold"/>
              </a:rPr>
              <a:t>Generate a report ranking cities by total new passengers, identifying the top 3 cities as "Top 3" and the bottom 3 cities as "Bottom 3," with fields: city_name, total_new_passengers, and city_category.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5763958" y="-781916"/>
            <a:ext cx="1683983" cy="2405689"/>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9" id="9"/>
          <p:cNvGrpSpPr/>
          <p:nvPr/>
        </p:nvGrpSpPr>
        <p:grpSpPr>
          <a:xfrm rot="5400000">
            <a:off x="14391539" y="875530"/>
            <a:ext cx="841991" cy="84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11" id="11"/>
          <p:cNvSpPr txBox="true"/>
          <p:nvPr/>
        </p:nvSpPr>
        <p:spPr>
          <a:xfrm rot="0">
            <a:off x="5043929" y="212590"/>
            <a:ext cx="8200141" cy="1306830"/>
          </a:xfrm>
          <a:prstGeom prst="rect">
            <a:avLst/>
          </a:prstGeom>
        </p:spPr>
        <p:txBody>
          <a:bodyPr anchor="t" rtlCol="false" tIns="0" lIns="0" bIns="0" rIns="0">
            <a:spAutoFit/>
          </a:bodyPr>
          <a:lstStyle/>
          <a:p>
            <a:pPr algn="ctr" marL="0" indent="0" lvl="0">
              <a:lnSpc>
                <a:spcPts val="5008"/>
              </a:lnSpc>
              <a:spcBef>
                <a:spcPct val="0"/>
              </a:spcBef>
            </a:pPr>
            <a:r>
              <a:rPr lang="en-US" b="true" sz="4173">
                <a:solidFill>
                  <a:srgbClr val="FFFFFF"/>
                </a:solidFill>
                <a:latin typeface="Almarai Bold"/>
                <a:ea typeface="Almarai Bold"/>
                <a:cs typeface="Almarai Bold"/>
                <a:sym typeface="Almarai Bold"/>
              </a:rPr>
              <a:t>INSIGHTS &amp; RECOMMENDATIONS</a:t>
            </a:r>
          </a:p>
        </p:txBody>
      </p:sp>
      <p:sp>
        <p:nvSpPr>
          <p:cNvPr name="TextBox 12" id="12"/>
          <p:cNvSpPr txBox="true"/>
          <p:nvPr/>
        </p:nvSpPr>
        <p:spPr>
          <a:xfrm rot="0">
            <a:off x="1028700" y="2228811"/>
            <a:ext cx="440244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INSIGHTS</a:t>
            </a:r>
          </a:p>
        </p:txBody>
      </p:sp>
      <p:sp>
        <p:nvSpPr>
          <p:cNvPr name="TextBox 13" id="13"/>
          <p:cNvSpPr txBox="true"/>
          <p:nvPr/>
        </p:nvSpPr>
        <p:spPr>
          <a:xfrm rot="0">
            <a:off x="1028700" y="2902229"/>
            <a:ext cx="14370581" cy="3791712"/>
          </a:xfrm>
          <a:prstGeom prst="rect">
            <a:avLst/>
          </a:prstGeom>
        </p:spPr>
        <p:txBody>
          <a:bodyPr anchor="t" rtlCol="false" tIns="0" lIns="0" bIns="0" rIns="0">
            <a:spAutoFit/>
          </a:bodyPr>
          <a:lstStyle/>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Top 3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Jaipur, Kochi, and Chandigarh attract the highest number of new passengers, indicating effective acquisition strategies or favorable market conditions.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Jaipur leads with a significant margin, with 45,856 new passengers, suggesting strong demand or successful marketing initiatives.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Bottom 3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Surat, Vadodara, and Coimbatore rank the lowest, with Coimbatore having only 8,514 new passengers, pointing to challenges in passenger acquisition.</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These cities may face market saturation, weaker promotional efforts, or lower demand for cab services.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Mid-Level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Cities not categorized in the Top 3 or Bottom 3 (e.g., Lucknow, Mysore, Indore) may require additional analysis to understand their position relative to top and bottom performers.</a:t>
            </a:r>
          </a:p>
          <a:p>
            <a:pPr algn="l" marL="0" indent="0" lvl="0">
              <a:lnSpc>
                <a:spcPts val="2483"/>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5763958" y="-781916"/>
            <a:ext cx="1683983" cy="2405689"/>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9" id="9"/>
          <p:cNvGrpSpPr/>
          <p:nvPr/>
        </p:nvGrpSpPr>
        <p:grpSpPr>
          <a:xfrm rot="5400000">
            <a:off x="14391539" y="875530"/>
            <a:ext cx="841991" cy="84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11" id="11"/>
          <p:cNvSpPr txBox="true"/>
          <p:nvPr/>
        </p:nvSpPr>
        <p:spPr>
          <a:xfrm rot="0">
            <a:off x="5043929" y="212590"/>
            <a:ext cx="8200141" cy="1306830"/>
          </a:xfrm>
          <a:prstGeom prst="rect">
            <a:avLst/>
          </a:prstGeom>
        </p:spPr>
        <p:txBody>
          <a:bodyPr anchor="t" rtlCol="false" tIns="0" lIns="0" bIns="0" rIns="0">
            <a:spAutoFit/>
          </a:bodyPr>
          <a:lstStyle/>
          <a:p>
            <a:pPr algn="ctr" marL="0" indent="0" lvl="0">
              <a:lnSpc>
                <a:spcPts val="5008"/>
              </a:lnSpc>
              <a:spcBef>
                <a:spcPct val="0"/>
              </a:spcBef>
            </a:pPr>
            <a:r>
              <a:rPr lang="en-US" b="true" sz="4173">
                <a:solidFill>
                  <a:srgbClr val="FFFFFF"/>
                </a:solidFill>
                <a:latin typeface="Almarai Bold"/>
                <a:ea typeface="Almarai Bold"/>
                <a:cs typeface="Almarai Bold"/>
                <a:sym typeface="Almarai Bold"/>
              </a:rPr>
              <a:t>INSIGHTS &amp; RECOMMENDATIONS</a:t>
            </a:r>
          </a:p>
        </p:txBody>
      </p:sp>
      <p:sp>
        <p:nvSpPr>
          <p:cNvPr name="TextBox 12" id="12"/>
          <p:cNvSpPr txBox="true"/>
          <p:nvPr/>
        </p:nvSpPr>
        <p:spPr>
          <a:xfrm rot="0">
            <a:off x="1428750" y="2000211"/>
            <a:ext cx="461199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RECOMMENDATIONS</a:t>
            </a:r>
          </a:p>
        </p:txBody>
      </p:sp>
      <p:sp>
        <p:nvSpPr>
          <p:cNvPr name="TextBox 13" id="13"/>
          <p:cNvSpPr txBox="true"/>
          <p:nvPr/>
        </p:nvSpPr>
        <p:spPr>
          <a:xfrm rot="0">
            <a:off x="1428750" y="2549804"/>
            <a:ext cx="16419241" cy="6014847"/>
          </a:xfrm>
          <a:prstGeom prst="rect">
            <a:avLst/>
          </a:prstGeom>
        </p:spPr>
        <p:txBody>
          <a:bodyPr anchor="t" rtlCol="false" tIns="0" lIns="0" bIns="0" rIns="0">
            <a:spAutoFit/>
          </a:bodyPr>
          <a:lstStyle/>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Replicate Success from Top 3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Analyze the marketing strategies, customer acquisition channels, and competitive advantages of Jaipur, Kochi, and Chandigarh to implement similar practices in underperforming cities.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Focus on Bottom 3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Surat, Vadodara, and Coimbatore:</a:t>
            </a:r>
          </a:p>
          <a:p>
            <a:pPr algn="l" marL="777240" indent="-259080" lvl="2">
              <a:lnSpc>
                <a:spcPts val="2483"/>
              </a:lnSpc>
              <a:buAutoNum type="alphaLcPeriod" startAt="1"/>
            </a:pPr>
            <a:r>
              <a:rPr lang="en-US" sz="1800">
                <a:solidFill>
                  <a:srgbClr val="FFFFFF"/>
                </a:solidFill>
                <a:latin typeface="Almarai"/>
                <a:ea typeface="Almarai"/>
                <a:cs typeface="Almarai"/>
                <a:sym typeface="Almarai"/>
              </a:rPr>
              <a:t>Marketing Campaigns: Increase visibility through city-specific digital and offline campaigns, emphasizing introductory offers or partnerships with local businesses.</a:t>
            </a:r>
          </a:p>
          <a:p>
            <a:pPr algn="l" marL="777240" indent="-259080" lvl="2">
              <a:lnSpc>
                <a:spcPts val="2483"/>
              </a:lnSpc>
              <a:buAutoNum type="alphaLcPeriod" startAt="1"/>
            </a:pPr>
            <a:r>
              <a:rPr lang="en-US" sz="1800">
                <a:solidFill>
                  <a:srgbClr val="FFFFFF"/>
                </a:solidFill>
                <a:latin typeface="Almarai"/>
                <a:ea typeface="Almarai"/>
                <a:cs typeface="Almarai"/>
                <a:sym typeface="Almarai"/>
              </a:rPr>
              <a:t>Market Research: Conduct surveys or focus groups to understand barriers to adoption, such as pricing, competition, or customer preferences.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Localized Strategies for Growth:</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Surat and Vadodara: Explore partnerships with local businesses and event organizers to drive demand, especially in areas of high footfall.</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Coimbatore: Focus on value-based promotions, such as budget-friendly packages or discounts for frequent travelers.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Leverage Top Cities for Branding:</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Highlight the success of Jaipur, Kochi, and Chandigarh in branding campaigns to build credibility and attract new passengers across all regions.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Technology and Data Integration:</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Utilize analytics to identify untapped customer segments or regions within Bottom 3 Cities where demand can be stimulated.</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Track and optimize campaign performance to ensure resources are effectively allocated.</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Customer Feedback and Retention:</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Engage with passengers in Bottom 3 Cities to gather feedback on service quality and potential improvements.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Focus on retaining new passengers in Top 3 Cities by offering loyalty programs to sustain growth momentum.</a:t>
            </a:r>
          </a:p>
          <a:p>
            <a:pPr algn="l" marL="0" indent="0" lvl="0">
              <a:lnSpc>
                <a:spcPts val="2483"/>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0">
            <a:off x="-5173055" y="-2043171"/>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028700" y="1028700"/>
            <a:ext cx="5760720" cy="8229600"/>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alphaModFix amt="24000"/>
              </a:blip>
              <a:stretch>
                <a:fillRect l="-57411" t="0" r="-57411" b="0"/>
              </a:stretch>
            </a:blipFill>
          </p:spPr>
        </p:sp>
      </p:grpSp>
      <p:grpSp>
        <p:nvGrpSpPr>
          <p:cNvPr name="Group 9" id="9"/>
          <p:cNvGrpSpPr/>
          <p:nvPr/>
        </p:nvGrpSpPr>
        <p:grpSpPr>
          <a:xfrm rot="5400000">
            <a:off x="11356993" y="1028700"/>
            <a:ext cx="1334733" cy="13347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1" id="11"/>
          <p:cNvGrpSpPr/>
          <p:nvPr/>
        </p:nvGrpSpPr>
        <p:grpSpPr>
          <a:xfrm rot="5400000">
            <a:off x="11457888" y="3718443"/>
            <a:ext cx="1334733" cy="133473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3" id="13"/>
          <p:cNvGrpSpPr/>
          <p:nvPr/>
        </p:nvGrpSpPr>
        <p:grpSpPr>
          <a:xfrm rot="5400000">
            <a:off x="11480880" y="6437398"/>
            <a:ext cx="1334733" cy="133473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5" id="15"/>
          <p:cNvGrpSpPr/>
          <p:nvPr/>
        </p:nvGrpSpPr>
        <p:grpSpPr>
          <a:xfrm rot="5400000">
            <a:off x="14160379" y="1028700"/>
            <a:ext cx="1334733" cy="133473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7" id="17"/>
          <p:cNvGrpSpPr/>
          <p:nvPr/>
        </p:nvGrpSpPr>
        <p:grpSpPr>
          <a:xfrm rot="5400000">
            <a:off x="14261273" y="3718443"/>
            <a:ext cx="1334733" cy="133473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9" id="19"/>
          <p:cNvGrpSpPr/>
          <p:nvPr/>
        </p:nvGrpSpPr>
        <p:grpSpPr>
          <a:xfrm rot="5400000">
            <a:off x="14919454" y="6273274"/>
            <a:ext cx="47625" cy="1334733"/>
            <a:chOff x="0" y="0"/>
            <a:chExt cx="29002" cy="812800"/>
          </a:xfrm>
        </p:grpSpPr>
        <p:sp>
          <p:nvSpPr>
            <p:cNvPr name="Freeform 20" id="20"/>
            <p:cNvSpPr/>
            <p:nvPr/>
          </p:nvSpPr>
          <p:spPr>
            <a:xfrm flipH="false" flipV="false" rot="0">
              <a:off x="0" y="0"/>
              <a:ext cx="29002" cy="812800"/>
            </a:xfrm>
            <a:custGeom>
              <a:avLst/>
              <a:gdLst/>
              <a:ahLst/>
              <a:cxnLst/>
              <a:rect r="r" b="b" t="t" l="l"/>
              <a:pathLst>
                <a:path h="812800" w="29002">
                  <a:moveTo>
                    <a:pt x="14501" y="0"/>
                  </a:moveTo>
                  <a:cubicBezTo>
                    <a:pt x="6492" y="0"/>
                    <a:pt x="0" y="181951"/>
                    <a:pt x="0" y="406400"/>
                  </a:cubicBezTo>
                  <a:cubicBezTo>
                    <a:pt x="0" y="630849"/>
                    <a:pt x="6492" y="812800"/>
                    <a:pt x="14501" y="812800"/>
                  </a:cubicBezTo>
                  <a:cubicBezTo>
                    <a:pt x="22509" y="812800"/>
                    <a:pt x="29002" y="630849"/>
                    <a:pt x="29002" y="406400"/>
                  </a:cubicBezTo>
                  <a:cubicBezTo>
                    <a:pt x="29002" y="181951"/>
                    <a:pt x="22509" y="0"/>
                    <a:pt x="14501" y="0"/>
                  </a:cubicBezTo>
                  <a:close/>
                </a:path>
              </a:pathLst>
            </a:custGeom>
            <a:blipFill>
              <a:blip r:embed="rId3"/>
              <a:stretch>
                <a:fillRect l="-4888483" t="0" r="-4888483" b="0"/>
              </a:stretch>
            </a:blipFill>
          </p:spPr>
        </p:sp>
      </p:grpSp>
      <p:grpSp>
        <p:nvGrpSpPr>
          <p:cNvPr name="Group 21" id="21"/>
          <p:cNvGrpSpPr/>
          <p:nvPr/>
        </p:nvGrpSpPr>
        <p:grpSpPr>
          <a:xfrm rot="5400000">
            <a:off x="8672809" y="1028700"/>
            <a:ext cx="1334733" cy="13347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23" id="23"/>
          <p:cNvGrpSpPr/>
          <p:nvPr/>
        </p:nvGrpSpPr>
        <p:grpSpPr>
          <a:xfrm rot="5400000">
            <a:off x="8773704" y="3718443"/>
            <a:ext cx="1334733" cy="133473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25" id="25"/>
          <p:cNvGrpSpPr/>
          <p:nvPr/>
        </p:nvGrpSpPr>
        <p:grpSpPr>
          <a:xfrm rot="5400000">
            <a:off x="8796696" y="6437398"/>
            <a:ext cx="1334733" cy="133473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27" id="27"/>
          <p:cNvSpPr txBox="true"/>
          <p:nvPr/>
        </p:nvSpPr>
        <p:spPr>
          <a:xfrm rot="0">
            <a:off x="1853355" y="4653079"/>
            <a:ext cx="4646929" cy="971318"/>
          </a:xfrm>
          <a:prstGeom prst="rect">
            <a:avLst/>
          </a:prstGeom>
        </p:spPr>
        <p:txBody>
          <a:bodyPr anchor="t" rtlCol="false" tIns="0" lIns="0" bIns="0" rIns="0">
            <a:spAutoFit/>
          </a:bodyPr>
          <a:lstStyle/>
          <a:p>
            <a:pPr algn="l" marL="0" indent="0" lvl="0">
              <a:lnSpc>
                <a:spcPts val="7602"/>
              </a:lnSpc>
              <a:spcBef>
                <a:spcPct val="0"/>
              </a:spcBef>
            </a:pPr>
            <a:r>
              <a:rPr lang="en-US" b="true" sz="6335">
                <a:solidFill>
                  <a:srgbClr val="FFFFFF"/>
                </a:solidFill>
                <a:latin typeface="Almarai Bold"/>
                <a:ea typeface="Almarai Bold"/>
                <a:cs typeface="Almarai Bold"/>
                <a:sym typeface="Almarai Bold"/>
              </a:rPr>
              <a:t>OVERVIEW</a:t>
            </a:r>
          </a:p>
        </p:txBody>
      </p:sp>
      <p:grpSp>
        <p:nvGrpSpPr>
          <p:cNvPr name="Group 28" id="28"/>
          <p:cNvGrpSpPr/>
          <p:nvPr/>
        </p:nvGrpSpPr>
        <p:grpSpPr>
          <a:xfrm rot="-10800000">
            <a:off x="1028700" y="739584"/>
            <a:ext cx="5760720" cy="8229600"/>
            <a:chOff x="0" y="0"/>
            <a:chExt cx="4445000" cy="6350000"/>
          </a:xfrm>
        </p:grpSpPr>
        <p:sp>
          <p:nvSpPr>
            <p:cNvPr name="Freeform 29" id="2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TextBox 30" id="30"/>
          <p:cNvSpPr txBox="true"/>
          <p:nvPr/>
        </p:nvSpPr>
        <p:spPr>
          <a:xfrm rot="0">
            <a:off x="10934804" y="2447384"/>
            <a:ext cx="2176471" cy="880533"/>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Problem Statement</a:t>
            </a:r>
          </a:p>
        </p:txBody>
      </p:sp>
      <p:sp>
        <p:nvSpPr>
          <p:cNvPr name="TextBox 31" id="31"/>
          <p:cNvSpPr txBox="true"/>
          <p:nvPr/>
        </p:nvSpPr>
        <p:spPr>
          <a:xfrm rot="0">
            <a:off x="11229578" y="1183393"/>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02</a:t>
            </a:r>
          </a:p>
        </p:txBody>
      </p:sp>
      <p:sp>
        <p:nvSpPr>
          <p:cNvPr name="TextBox 32" id="32"/>
          <p:cNvSpPr txBox="true"/>
          <p:nvPr/>
        </p:nvSpPr>
        <p:spPr>
          <a:xfrm rot="0">
            <a:off x="8375827" y="7886431"/>
            <a:ext cx="2176471"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Data Model</a:t>
            </a:r>
          </a:p>
        </p:txBody>
      </p:sp>
      <p:sp>
        <p:nvSpPr>
          <p:cNvPr name="TextBox 33" id="33"/>
          <p:cNvSpPr txBox="true"/>
          <p:nvPr/>
        </p:nvSpPr>
        <p:spPr>
          <a:xfrm rot="0">
            <a:off x="11180677" y="7886431"/>
            <a:ext cx="1932496" cy="1325827"/>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Primary &amp; Secondary Analysis</a:t>
            </a:r>
          </a:p>
        </p:txBody>
      </p:sp>
      <p:sp>
        <p:nvSpPr>
          <p:cNvPr name="TextBox 34" id="34"/>
          <p:cNvSpPr txBox="true"/>
          <p:nvPr/>
        </p:nvSpPr>
        <p:spPr>
          <a:xfrm rot="0">
            <a:off x="11330473" y="3873136"/>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05</a:t>
            </a:r>
          </a:p>
        </p:txBody>
      </p:sp>
      <p:sp>
        <p:nvSpPr>
          <p:cNvPr name="TextBox 35" id="35"/>
          <p:cNvSpPr txBox="true"/>
          <p:nvPr/>
        </p:nvSpPr>
        <p:spPr>
          <a:xfrm rot="0">
            <a:off x="11353464" y="6592091"/>
            <a:ext cx="1586922" cy="927726"/>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08</a:t>
            </a:r>
          </a:p>
        </p:txBody>
      </p:sp>
      <p:sp>
        <p:nvSpPr>
          <p:cNvPr name="TextBox 36" id="36"/>
          <p:cNvSpPr txBox="true"/>
          <p:nvPr/>
        </p:nvSpPr>
        <p:spPr>
          <a:xfrm rot="0">
            <a:off x="13620309" y="2562335"/>
            <a:ext cx="2176471"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Task</a:t>
            </a:r>
          </a:p>
        </p:txBody>
      </p:sp>
      <p:sp>
        <p:nvSpPr>
          <p:cNvPr name="TextBox 37" id="37"/>
          <p:cNvSpPr txBox="true"/>
          <p:nvPr/>
        </p:nvSpPr>
        <p:spPr>
          <a:xfrm rot="0">
            <a:off x="13915083" y="1183393"/>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03</a:t>
            </a:r>
          </a:p>
        </p:txBody>
      </p:sp>
      <p:sp>
        <p:nvSpPr>
          <p:cNvPr name="TextBox 38" id="38"/>
          <p:cNvSpPr txBox="true"/>
          <p:nvPr/>
        </p:nvSpPr>
        <p:spPr>
          <a:xfrm rot="0">
            <a:off x="14015978" y="5166340"/>
            <a:ext cx="1586922" cy="880533"/>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Ad-Hoc Requests</a:t>
            </a:r>
          </a:p>
        </p:txBody>
      </p:sp>
      <p:sp>
        <p:nvSpPr>
          <p:cNvPr name="TextBox 39" id="39"/>
          <p:cNvSpPr txBox="true"/>
          <p:nvPr/>
        </p:nvSpPr>
        <p:spPr>
          <a:xfrm rot="0">
            <a:off x="14015978" y="3873136"/>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06</a:t>
            </a:r>
          </a:p>
        </p:txBody>
      </p:sp>
      <p:sp>
        <p:nvSpPr>
          <p:cNvPr name="TextBox 40" id="40"/>
          <p:cNvSpPr txBox="true"/>
          <p:nvPr/>
        </p:nvSpPr>
        <p:spPr>
          <a:xfrm rot="0">
            <a:off x="8251941" y="2447384"/>
            <a:ext cx="2207849" cy="880533"/>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About Company</a:t>
            </a:r>
          </a:p>
        </p:txBody>
      </p:sp>
      <p:sp>
        <p:nvSpPr>
          <p:cNvPr name="TextBox 41" id="41"/>
          <p:cNvSpPr txBox="true"/>
          <p:nvPr/>
        </p:nvSpPr>
        <p:spPr>
          <a:xfrm rot="0">
            <a:off x="8546715" y="1183393"/>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01</a:t>
            </a:r>
          </a:p>
        </p:txBody>
      </p:sp>
      <p:sp>
        <p:nvSpPr>
          <p:cNvPr name="TextBox 42" id="42"/>
          <p:cNvSpPr txBox="true"/>
          <p:nvPr/>
        </p:nvSpPr>
        <p:spPr>
          <a:xfrm rot="0">
            <a:off x="8156684" y="5166340"/>
            <a:ext cx="2568772" cy="880533"/>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Data Analysis Methedology</a:t>
            </a:r>
          </a:p>
        </p:txBody>
      </p:sp>
      <p:sp>
        <p:nvSpPr>
          <p:cNvPr name="TextBox 43" id="43"/>
          <p:cNvSpPr txBox="true"/>
          <p:nvPr/>
        </p:nvSpPr>
        <p:spPr>
          <a:xfrm rot="0">
            <a:off x="10824080" y="5195179"/>
            <a:ext cx="2599706"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Dataset</a:t>
            </a:r>
          </a:p>
        </p:txBody>
      </p:sp>
      <p:sp>
        <p:nvSpPr>
          <p:cNvPr name="TextBox 44" id="44"/>
          <p:cNvSpPr txBox="true"/>
          <p:nvPr/>
        </p:nvSpPr>
        <p:spPr>
          <a:xfrm rot="0">
            <a:off x="8647610" y="3873136"/>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04</a:t>
            </a:r>
          </a:p>
        </p:txBody>
      </p:sp>
      <p:sp>
        <p:nvSpPr>
          <p:cNvPr name="TextBox 45" id="45"/>
          <p:cNvSpPr txBox="true"/>
          <p:nvPr/>
        </p:nvSpPr>
        <p:spPr>
          <a:xfrm rot="0">
            <a:off x="8670601" y="6592091"/>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07</a:t>
            </a:r>
          </a:p>
        </p:txBody>
      </p:sp>
      <p:grpSp>
        <p:nvGrpSpPr>
          <p:cNvPr name="Group 46" id="46"/>
          <p:cNvGrpSpPr/>
          <p:nvPr/>
        </p:nvGrpSpPr>
        <p:grpSpPr>
          <a:xfrm rot="5400000">
            <a:off x="14285586" y="6438534"/>
            <a:ext cx="1334733" cy="1334733"/>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48" id="48"/>
          <p:cNvSpPr txBox="true"/>
          <p:nvPr/>
        </p:nvSpPr>
        <p:spPr>
          <a:xfrm rot="0">
            <a:off x="13450175" y="7886431"/>
            <a:ext cx="3016698"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Recommendations</a:t>
            </a:r>
          </a:p>
        </p:txBody>
      </p:sp>
      <p:sp>
        <p:nvSpPr>
          <p:cNvPr name="TextBox 49" id="49"/>
          <p:cNvSpPr txBox="true"/>
          <p:nvPr/>
        </p:nvSpPr>
        <p:spPr>
          <a:xfrm rot="0">
            <a:off x="14158170" y="6593227"/>
            <a:ext cx="1586922" cy="927726"/>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09</a:t>
            </a:r>
          </a:p>
        </p:txBody>
      </p:sp>
      <p:grpSp>
        <p:nvGrpSpPr>
          <p:cNvPr name="Group 50" id="50"/>
          <p:cNvGrpSpPr/>
          <p:nvPr/>
        </p:nvGrpSpPr>
        <p:grpSpPr>
          <a:xfrm rot="5400000">
            <a:off x="8689820" y="8740771"/>
            <a:ext cx="1334733" cy="1334733"/>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52" id="52"/>
          <p:cNvSpPr txBox="true"/>
          <p:nvPr/>
        </p:nvSpPr>
        <p:spPr>
          <a:xfrm rot="0">
            <a:off x="10234532" y="9326558"/>
            <a:ext cx="2186819"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Conclusion</a:t>
            </a:r>
          </a:p>
        </p:txBody>
      </p:sp>
      <p:sp>
        <p:nvSpPr>
          <p:cNvPr name="TextBox 53" id="53"/>
          <p:cNvSpPr txBox="true"/>
          <p:nvPr/>
        </p:nvSpPr>
        <p:spPr>
          <a:xfrm rot="0">
            <a:off x="8562404" y="8895464"/>
            <a:ext cx="1586922" cy="927726"/>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10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Freeform 7" id="7"/>
          <p:cNvSpPr/>
          <p:nvPr/>
        </p:nvSpPr>
        <p:spPr>
          <a:xfrm flipH="false" flipV="false" rot="0">
            <a:off x="3191921" y="4151651"/>
            <a:ext cx="11124133" cy="5106649"/>
          </a:xfrm>
          <a:custGeom>
            <a:avLst/>
            <a:gdLst/>
            <a:ahLst/>
            <a:cxnLst/>
            <a:rect r="r" b="b" t="t" l="l"/>
            <a:pathLst>
              <a:path h="5106649" w="11124133">
                <a:moveTo>
                  <a:pt x="0" y="0"/>
                </a:moveTo>
                <a:lnTo>
                  <a:pt x="11124133" y="0"/>
                </a:lnTo>
                <a:lnTo>
                  <a:pt x="11124133" y="5106649"/>
                </a:lnTo>
                <a:lnTo>
                  <a:pt x="0" y="5106649"/>
                </a:lnTo>
                <a:lnTo>
                  <a:pt x="0" y="0"/>
                </a:lnTo>
                <a:close/>
              </a:path>
            </a:pathLst>
          </a:custGeom>
          <a:blipFill>
            <a:blip r:embed="rId4"/>
            <a:stretch>
              <a:fillRect l="0" t="0" r="0" b="0"/>
            </a:stretch>
          </a:blipFill>
        </p:spPr>
      </p:sp>
      <p:sp>
        <p:nvSpPr>
          <p:cNvPr name="TextBox 8" id="8"/>
          <p:cNvSpPr txBox="true"/>
          <p:nvPr/>
        </p:nvSpPr>
        <p:spPr>
          <a:xfrm rot="0">
            <a:off x="1506559" y="709041"/>
            <a:ext cx="13685262" cy="563118"/>
          </a:xfrm>
          <a:prstGeom prst="rect">
            <a:avLst/>
          </a:prstGeom>
        </p:spPr>
        <p:txBody>
          <a:bodyPr anchor="t" rtlCol="false" tIns="0" lIns="0" bIns="0" rIns="0">
            <a:spAutoFit/>
          </a:bodyPr>
          <a:lstStyle/>
          <a:p>
            <a:pPr algn="l" marL="0" indent="0" lvl="0">
              <a:lnSpc>
                <a:spcPts val="4416"/>
              </a:lnSpc>
              <a:spcBef>
                <a:spcPct val="0"/>
              </a:spcBef>
            </a:pPr>
            <a:r>
              <a:rPr lang="en-US" b="true" sz="3200">
                <a:solidFill>
                  <a:srgbClr val="17E3B2"/>
                </a:solidFill>
                <a:latin typeface="Almarai Bold"/>
                <a:ea typeface="Almarai Bold"/>
                <a:cs typeface="Almarai Bold"/>
                <a:sym typeface="Almarai Bold"/>
              </a:rPr>
              <a:t>Business Request - 5: Identify Month with Highest Revenue for Each City</a:t>
            </a:r>
          </a:p>
        </p:txBody>
      </p:sp>
      <p:sp>
        <p:nvSpPr>
          <p:cNvPr name="TextBox 9" id="9"/>
          <p:cNvSpPr txBox="true"/>
          <p:nvPr/>
        </p:nvSpPr>
        <p:spPr>
          <a:xfrm rot="0">
            <a:off x="1028700" y="1522818"/>
            <a:ext cx="15450575" cy="1450467"/>
          </a:xfrm>
          <a:prstGeom prst="rect">
            <a:avLst/>
          </a:prstGeom>
        </p:spPr>
        <p:txBody>
          <a:bodyPr anchor="t" rtlCol="false" tIns="0" lIns="0" bIns="0" rIns="0">
            <a:spAutoFit/>
          </a:bodyPr>
          <a:lstStyle/>
          <a:p>
            <a:pPr algn="l" marL="0" indent="0" lvl="0">
              <a:lnSpc>
                <a:spcPts val="3864"/>
              </a:lnSpc>
              <a:spcBef>
                <a:spcPct val="0"/>
              </a:spcBef>
            </a:pPr>
            <a:r>
              <a:rPr lang="en-US" b="true" sz="2800">
                <a:solidFill>
                  <a:srgbClr val="FFFFFF"/>
                </a:solidFill>
                <a:latin typeface="Almarai Bold"/>
                <a:ea typeface="Almarai Bold"/>
                <a:cs typeface="Almarai Bold"/>
                <a:sym typeface="Almarai Bold"/>
              </a:rPr>
              <a:t>Generate a report identifying the month with the highest revenue for each city, displaying the month_name, revenue amount, and its percentage contribution to the city's total revenue, with fields: city_name, highest_revenue_month, revenue, and percentage_contribution.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5763958" y="-781916"/>
            <a:ext cx="1683983" cy="2405689"/>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9" id="9"/>
          <p:cNvGrpSpPr/>
          <p:nvPr/>
        </p:nvGrpSpPr>
        <p:grpSpPr>
          <a:xfrm rot="5400000">
            <a:off x="14391539" y="875530"/>
            <a:ext cx="841991" cy="84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11" id="11"/>
          <p:cNvSpPr txBox="true"/>
          <p:nvPr/>
        </p:nvSpPr>
        <p:spPr>
          <a:xfrm rot="0">
            <a:off x="5043929" y="212590"/>
            <a:ext cx="8200141" cy="1306830"/>
          </a:xfrm>
          <a:prstGeom prst="rect">
            <a:avLst/>
          </a:prstGeom>
        </p:spPr>
        <p:txBody>
          <a:bodyPr anchor="t" rtlCol="false" tIns="0" lIns="0" bIns="0" rIns="0">
            <a:spAutoFit/>
          </a:bodyPr>
          <a:lstStyle/>
          <a:p>
            <a:pPr algn="ctr" marL="0" indent="0" lvl="0">
              <a:lnSpc>
                <a:spcPts val="5008"/>
              </a:lnSpc>
              <a:spcBef>
                <a:spcPct val="0"/>
              </a:spcBef>
            </a:pPr>
            <a:r>
              <a:rPr lang="en-US" b="true" sz="4173">
                <a:solidFill>
                  <a:srgbClr val="FFFFFF"/>
                </a:solidFill>
                <a:latin typeface="Almarai Bold"/>
                <a:ea typeface="Almarai Bold"/>
                <a:cs typeface="Almarai Bold"/>
                <a:sym typeface="Almarai Bold"/>
              </a:rPr>
              <a:t>INSIGHTS &amp; RECOMMENDATIONS</a:t>
            </a:r>
          </a:p>
        </p:txBody>
      </p:sp>
      <p:sp>
        <p:nvSpPr>
          <p:cNvPr name="TextBox 12" id="12"/>
          <p:cNvSpPr txBox="true"/>
          <p:nvPr/>
        </p:nvSpPr>
        <p:spPr>
          <a:xfrm rot="0">
            <a:off x="1028700" y="2000211"/>
            <a:ext cx="440244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INSIGHTS</a:t>
            </a:r>
          </a:p>
        </p:txBody>
      </p:sp>
      <p:sp>
        <p:nvSpPr>
          <p:cNvPr name="TextBox 13" id="13"/>
          <p:cNvSpPr txBox="true"/>
          <p:nvPr/>
        </p:nvSpPr>
        <p:spPr>
          <a:xfrm rot="0">
            <a:off x="1028700" y="2607016"/>
            <a:ext cx="7655123" cy="6628257"/>
          </a:xfrm>
          <a:prstGeom prst="rect">
            <a:avLst/>
          </a:prstGeom>
        </p:spPr>
        <p:txBody>
          <a:bodyPr anchor="t" rtlCol="false" tIns="0" lIns="0" bIns="0" rIns="0">
            <a:spAutoFit/>
          </a:bodyPr>
          <a:lstStyle/>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Peak Revenue Months by City:</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February and April dominate as the highest revenue-generating months across most cities, with May also showing strong performance in specific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Jaipur achieved the highest single-month revenue, generating ₹7,747,202 in February, contributing 20.82% to its total revenue.</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Revenue Distribution:</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Coimbatore (17.38%) and Visakhapatnam (17.34%) have lower contributions from their peak months, suggesting more distributed revenue generation or market challenges.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Seasonality Trends: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February stands out as a key revenue month, likely influenced by tourism or events such as festivals.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May, a significant contributor in cities like Indore (18.09%) and Kochi (19.61%), may indicate demand driven by summer holidays or local seasonal factors.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Potential for Growth in Underperforming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Cities with lower peak month contributions, such as Coimbatore and Vadodara, may benefit from strategies to increase demand during other months to balance revenue streams.</a:t>
            </a:r>
          </a:p>
          <a:p>
            <a:pPr algn="l" marL="0" indent="0" lvl="0">
              <a:lnSpc>
                <a:spcPts val="2483"/>
              </a:lnSpc>
              <a:spcBef>
                <a:spcPct val="0"/>
              </a:spcBef>
            </a:pPr>
          </a:p>
        </p:txBody>
      </p:sp>
      <p:sp>
        <p:nvSpPr>
          <p:cNvPr name="TextBox 14" id="14"/>
          <p:cNvSpPr txBox="true"/>
          <p:nvPr/>
        </p:nvSpPr>
        <p:spPr>
          <a:xfrm rot="0">
            <a:off x="9317548" y="2000211"/>
            <a:ext cx="461199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RECOMMENDATIONS</a:t>
            </a:r>
          </a:p>
        </p:txBody>
      </p:sp>
      <p:sp>
        <p:nvSpPr>
          <p:cNvPr name="TextBox 15" id="15"/>
          <p:cNvSpPr txBox="true"/>
          <p:nvPr/>
        </p:nvSpPr>
        <p:spPr>
          <a:xfrm rot="0">
            <a:off x="9317548" y="2607016"/>
            <a:ext cx="8130393" cy="6950202"/>
          </a:xfrm>
          <a:prstGeom prst="rect">
            <a:avLst/>
          </a:prstGeom>
        </p:spPr>
        <p:txBody>
          <a:bodyPr anchor="t" rtlCol="false" tIns="0" lIns="0" bIns="0" rIns="0">
            <a:spAutoFit/>
          </a:bodyPr>
          <a:lstStyle/>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Capitalize on Seasonal Trends: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Tourism and Events: Leverage the tourism appeal of cities like Jaipur and Kochi during their high-revenue months with targeted campaigns. Collaborate with tourism boards and event organizers to attract more passengers.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Holiday Campaigns: For cities like Indore and Mysore, run promotional offers during summer vacations or festive seasons to maximize demand.</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Diversify Revenue Streams: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For cities like Coimbatore and Visakhapatnam, introduce campaigns in off-peak months to increase overall revenue. Utilize discounts or loyalty rewards to sustain demand during leaner periods.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Strategic Partnerships: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Collaborate with hotels, travel agencies, and event venues in peak revenue months to drive additional trips and enhance customer acquisition.</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Focus on High-Performing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Invest more resources in cities like Jaipur, Kochi, and Chandigarh, which show strong revenue potential. Expand fleet sizes and improve service availability to capitalize on peak demand.</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Customer Retention During Peak Months: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Implement loyalty programs or subscription models to retain customers acquired during high-revenue months. This could ensure sustained revenue growth beyond seasonal peaks.</a:t>
            </a:r>
          </a:p>
          <a:p>
            <a:pPr algn="l" marL="0" indent="0" lvl="0">
              <a:lnSpc>
                <a:spcPts val="2483"/>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Freeform 7" id="7"/>
          <p:cNvSpPr/>
          <p:nvPr/>
        </p:nvSpPr>
        <p:spPr>
          <a:xfrm flipH="false" flipV="false" rot="0">
            <a:off x="4659025" y="4111942"/>
            <a:ext cx="8189926" cy="5628935"/>
          </a:xfrm>
          <a:custGeom>
            <a:avLst/>
            <a:gdLst/>
            <a:ahLst/>
            <a:cxnLst/>
            <a:rect r="r" b="b" t="t" l="l"/>
            <a:pathLst>
              <a:path h="5628935" w="8189926">
                <a:moveTo>
                  <a:pt x="0" y="0"/>
                </a:moveTo>
                <a:lnTo>
                  <a:pt x="8189925" y="0"/>
                </a:lnTo>
                <a:lnTo>
                  <a:pt x="8189925" y="5628935"/>
                </a:lnTo>
                <a:lnTo>
                  <a:pt x="0" y="5628935"/>
                </a:lnTo>
                <a:lnTo>
                  <a:pt x="0" y="0"/>
                </a:lnTo>
                <a:close/>
              </a:path>
            </a:pathLst>
          </a:custGeom>
          <a:blipFill>
            <a:blip r:embed="rId4"/>
            <a:stretch>
              <a:fillRect l="0" t="0" r="0" b="0"/>
            </a:stretch>
          </a:blipFill>
        </p:spPr>
      </p:sp>
      <p:sp>
        <p:nvSpPr>
          <p:cNvPr name="TextBox 8" id="8"/>
          <p:cNvSpPr txBox="true"/>
          <p:nvPr/>
        </p:nvSpPr>
        <p:spPr>
          <a:xfrm rot="0">
            <a:off x="3096179" y="709041"/>
            <a:ext cx="12095643" cy="563118"/>
          </a:xfrm>
          <a:prstGeom prst="rect">
            <a:avLst/>
          </a:prstGeom>
        </p:spPr>
        <p:txBody>
          <a:bodyPr anchor="t" rtlCol="false" tIns="0" lIns="0" bIns="0" rIns="0">
            <a:spAutoFit/>
          </a:bodyPr>
          <a:lstStyle/>
          <a:p>
            <a:pPr algn="l" marL="0" indent="0" lvl="0">
              <a:lnSpc>
                <a:spcPts val="4416"/>
              </a:lnSpc>
              <a:spcBef>
                <a:spcPct val="0"/>
              </a:spcBef>
            </a:pPr>
            <a:r>
              <a:rPr lang="en-US" b="true" sz="3200">
                <a:solidFill>
                  <a:srgbClr val="17E3B2"/>
                </a:solidFill>
                <a:latin typeface="Almarai Bold"/>
                <a:ea typeface="Almarai Bold"/>
                <a:cs typeface="Almarai Bold"/>
                <a:sym typeface="Almarai Bold"/>
              </a:rPr>
              <a:t>Business Request - 6: Repeat Passenger Rate Analysis</a:t>
            </a:r>
          </a:p>
        </p:txBody>
      </p:sp>
      <p:sp>
        <p:nvSpPr>
          <p:cNvPr name="TextBox 9" id="9"/>
          <p:cNvSpPr txBox="true"/>
          <p:nvPr/>
        </p:nvSpPr>
        <p:spPr>
          <a:xfrm rot="0">
            <a:off x="1028700" y="1522818"/>
            <a:ext cx="15450575" cy="2422017"/>
          </a:xfrm>
          <a:prstGeom prst="rect">
            <a:avLst/>
          </a:prstGeom>
        </p:spPr>
        <p:txBody>
          <a:bodyPr anchor="t" rtlCol="false" tIns="0" lIns="0" bIns="0" rIns="0">
            <a:spAutoFit/>
          </a:bodyPr>
          <a:lstStyle/>
          <a:p>
            <a:pPr algn="l" marL="0" indent="0" lvl="0">
              <a:lnSpc>
                <a:spcPts val="3864"/>
              </a:lnSpc>
              <a:spcBef>
                <a:spcPct val="0"/>
              </a:spcBef>
            </a:pPr>
            <a:r>
              <a:rPr lang="en-US" b="true" sz="2800">
                <a:solidFill>
                  <a:srgbClr val="FFFFFF"/>
                </a:solidFill>
                <a:latin typeface="Almarai Bold"/>
                <a:ea typeface="Almarai Bold"/>
                <a:cs typeface="Almarai Bold"/>
                <a:sym typeface="Almarai Bold"/>
              </a:rPr>
              <a:t>Generate a report calculating the monthly repeat passenger rate (repeat passengers as a percentage of total passengers for each city and month) and the city-wide repeat passenger rate (overall repeat passenger rate aggregated across months), with fields: city_name, month, total_passengers, repeat_passengers, monthly_repeat_passenger_rate (%), and city_repeat_passenger_rate (%).</a:t>
            </a:r>
          </a:p>
        </p:txBody>
      </p:sp>
      <p:sp>
        <p:nvSpPr>
          <p:cNvPr name="TextBox 10" id="10"/>
          <p:cNvSpPr txBox="true"/>
          <p:nvPr/>
        </p:nvSpPr>
        <p:spPr>
          <a:xfrm rot="0">
            <a:off x="12455568" y="9702777"/>
            <a:ext cx="786765" cy="359663"/>
          </a:xfrm>
          <a:prstGeom prst="rect">
            <a:avLst/>
          </a:prstGeom>
        </p:spPr>
        <p:txBody>
          <a:bodyPr anchor="t" rtlCol="false" tIns="0" lIns="0" bIns="0" rIns="0">
            <a:spAutoFit/>
          </a:bodyPr>
          <a:lstStyle/>
          <a:p>
            <a:pPr algn="ctr">
              <a:lnSpc>
                <a:spcPts val="2898"/>
              </a:lnSpc>
              <a:spcBef>
                <a:spcPct val="0"/>
              </a:spcBef>
            </a:pPr>
            <a:r>
              <a:rPr lang="en-US" b="true" sz="2100">
                <a:solidFill>
                  <a:srgbClr val="FFFFFF"/>
                </a:solidFill>
                <a:latin typeface="Almarai Bold"/>
                <a:ea typeface="Almarai Bold"/>
                <a:cs typeface="Almarai Bold"/>
                <a:sym typeface="Almarai Bold"/>
              </a:rPr>
              <a:t>..more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5763958" y="-781916"/>
            <a:ext cx="1683983" cy="2405689"/>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9" id="9"/>
          <p:cNvGrpSpPr/>
          <p:nvPr/>
        </p:nvGrpSpPr>
        <p:grpSpPr>
          <a:xfrm rot="5400000">
            <a:off x="14391539" y="875530"/>
            <a:ext cx="841991" cy="84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1" id="11"/>
          <p:cNvSpPr/>
          <p:nvPr/>
        </p:nvSpPr>
        <p:spPr>
          <a:xfrm flipH="false" flipV="false" rot="0">
            <a:off x="13749188" y="1994617"/>
            <a:ext cx="4029541" cy="2468011"/>
          </a:xfrm>
          <a:custGeom>
            <a:avLst/>
            <a:gdLst/>
            <a:ahLst/>
            <a:cxnLst/>
            <a:rect r="r" b="b" t="t" l="l"/>
            <a:pathLst>
              <a:path h="2468011" w="4029541">
                <a:moveTo>
                  <a:pt x="0" y="0"/>
                </a:moveTo>
                <a:lnTo>
                  <a:pt x="4029541" y="0"/>
                </a:lnTo>
                <a:lnTo>
                  <a:pt x="4029541" y="2468011"/>
                </a:lnTo>
                <a:lnTo>
                  <a:pt x="0" y="2468011"/>
                </a:lnTo>
                <a:lnTo>
                  <a:pt x="0" y="0"/>
                </a:lnTo>
                <a:close/>
              </a:path>
            </a:pathLst>
          </a:custGeom>
          <a:blipFill>
            <a:blip r:embed="rId4"/>
            <a:stretch>
              <a:fillRect l="0" t="0" r="0" b="0"/>
            </a:stretch>
          </a:blipFill>
        </p:spPr>
      </p:sp>
      <p:sp>
        <p:nvSpPr>
          <p:cNvPr name="Freeform 12" id="12"/>
          <p:cNvSpPr/>
          <p:nvPr/>
        </p:nvSpPr>
        <p:spPr>
          <a:xfrm flipH="false" flipV="false" rot="0">
            <a:off x="11633512" y="4739724"/>
            <a:ext cx="4231351" cy="2581607"/>
          </a:xfrm>
          <a:custGeom>
            <a:avLst/>
            <a:gdLst/>
            <a:ahLst/>
            <a:cxnLst/>
            <a:rect r="r" b="b" t="t" l="l"/>
            <a:pathLst>
              <a:path h="2581607" w="4231351">
                <a:moveTo>
                  <a:pt x="0" y="0"/>
                </a:moveTo>
                <a:lnTo>
                  <a:pt x="4231351" y="0"/>
                </a:lnTo>
                <a:lnTo>
                  <a:pt x="4231351" y="2581607"/>
                </a:lnTo>
                <a:lnTo>
                  <a:pt x="0" y="2581607"/>
                </a:lnTo>
                <a:lnTo>
                  <a:pt x="0" y="0"/>
                </a:lnTo>
                <a:close/>
              </a:path>
            </a:pathLst>
          </a:custGeom>
          <a:blipFill>
            <a:blip r:embed="rId5"/>
            <a:stretch>
              <a:fillRect l="0" t="0" r="0" b="0"/>
            </a:stretch>
          </a:blipFill>
        </p:spPr>
      </p:sp>
      <p:sp>
        <p:nvSpPr>
          <p:cNvPr name="Freeform 13" id="13"/>
          <p:cNvSpPr/>
          <p:nvPr/>
        </p:nvSpPr>
        <p:spPr>
          <a:xfrm flipH="false" flipV="false" rot="0">
            <a:off x="11758101" y="7549679"/>
            <a:ext cx="4106762" cy="2533960"/>
          </a:xfrm>
          <a:custGeom>
            <a:avLst/>
            <a:gdLst/>
            <a:ahLst/>
            <a:cxnLst/>
            <a:rect r="r" b="b" t="t" l="l"/>
            <a:pathLst>
              <a:path h="2533960" w="4106762">
                <a:moveTo>
                  <a:pt x="0" y="0"/>
                </a:moveTo>
                <a:lnTo>
                  <a:pt x="4106762" y="0"/>
                </a:lnTo>
                <a:lnTo>
                  <a:pt x="4106762" y="2533960"/>
                </a:lnTo>
                <a:lnTo>
                  <a:pt x="0" y="2533960"/>
                </a:lnTo>
                <a:lnTo>
                  <a:pt x="0" y="0"/>
                </a:lnTo>
                <a:close/>
              </a:path>
            </a:pathLst>
          </a:custGeom>
          <a:blipFill>
            <a:blip r:embed="rId6"/>
            <a:stretch>
              <a:fillRect l="0" t="0" r="0" b="0"/>
            </a:stretch>
          </a:blipFill>
        </p:spPr>
      </p:sp>
      <p:sp>
        <p:nvSpPr>
          <p:cNvPr name="Freeform 14" id="14"/>
          <p:cNvSpPr/>
          <p:nvPr/>
        </p:nvSpPr>
        <p:spPr>
          <a:xfrm flipH="false" flipV="false" rot="0">
            <a:off x="2013742" y="7549679"/>
            <a:ext cx="4231351" cy="2576207"/>
          </a:xfrm>
          <a:custGeom>
            <a:avLst/>
            <a:gdLst/>
            <a:ahLst/>
            <a:cxnLst/>
            <a:rect r="r" b="b" t="t" l="l"/>
            <a:pathLst>
              <a:path h="2576207" w="4231351">
                <a:moveTo>
                  <a:pt x="0" y="0"/>
                </a:moveTo>
                <a:lnTo>
                  <a:pt x="4231351" y="0"/>
                </a:lnTo>
                <a:lnTo>
                  <a:pt x="4231351" y="2576207"/>
                </a:lnTo>
                <a:lnTo>
                  <a:pt x="0" y="2576207"/>
                </a:lnTo>
                <a:lnTo>
                  <a:pt x="0" y="0"/>
                </a:lnTo>
                <a:close/>
              </a:path>
            </a:pathLst>
          </a:custGeom>
          <a:blipFill>
            <a:blip r:embed="rId7"/>
            <a:stretch>
              <a:fillRect l="0" t="0" r="0" b="0"/>
            </a:stretch>
          </a:blipFill>
        </p:spPr>
      </p:sp>
      <p:sp>
        <p:nvSpPr>
          <p:cNvPr name="Freeform 15" id="15"/>
          <p:cNvSpPr/>
          <p:nvPr/>
        </p:nvSpPr>
        <p:spPr>
          <a:xfrm flipH="false" flipV="false" rot="0">
            <a:off x="7230135" y="7658285"/>
            <a:ext cx="4029541" cy="2467601"/>
          </a:xfrm>
          <a:custGeom>
            <a:avLst/>
            <a:gdLst/>
            <a:ahLst/>
            <a:cxnLst/>
            <a:rect r="r" b="b" t="t" l="l"/>
            <a:pathLst>
              <a:path h="2467601" w="4029541">
                <a:moveTo>
                  <a:pt x="0" y="0"/>
                </a:moveTo>
                <a:lnTo>
                  <a:pt x="4029540" y="0"/>
                </a:lnTo>
                <a:lnTo>
                  <a:pt x="4029540" y="2467601"/>
                </a:lnTo>
                <a:lnTo>
                  <a:pt x="0" y="2467601"/>
                </a:lnTo>
                <a:lnTo>
                  <a:pt x="0" y="0"/>
                </a:lnTo>
                <a:close/>
              </a:path>
            </a:pathLst>
          </a:custGeom>
          <a:blipFill>
            <a:blip r:embed="rId8"/>
            <a:stretch>
              <a:fillRect l="0" t="0" r="0" b="0"/>
            </a:stretch>
          </a:blipFill>
        </p:spPr>
      </p:sp>
      <p:sp>
        <p:nvSpPr>
          <p:cNvPr name="Freeform 16" id="16"/>
          <p:cNvSpPr/>
          <p:nvPr/>
        </p:nvSpPr>
        <p:spPr>
          <a:xfrm flipH="false" flipV="false" rot="0">
            <a:off x="9454455" y="2066886"/>
            <a:ext cx="3999165" cy="2392997"/>
          </a:xfrm>
          <a:custGeom>
            <a:avLst/>
            <a:gdLst/>
            <a:ahLst/>
            <a:cxnLst/>
            <a:rect r="r" b="b" t="t" l="l"/>
            <a:pathLst>
              <a:path h="2392997" w="3999165">
                <a:moveTo>
                  <a:pt x="0" y="0"/>
                </a:moveTo>
                <a:lnTo>
                  <a:pt x="3999166" y="0"/>
                </a:lnTo>
                <a:lnTo>
                  <a:pt x="3999166" y="2392996"/>
                </a:lnTo>
                <a:lnTo>
                  <a:pt x="0" y="2392996"/>
                </a:lnTo>
                <a:lnTo>
                  <a:pt x="0" y="0"/>
                </a:lnTo>
                <a:close/>
              </a:path>
            </a:pathLst>
          </a:custGeom>
          <a:blipFill>
            <a:blip r:embed="rId9"/>
            <a:stretch>
              <a:fillRect l="0" t="0" r="0" b="0"/>
            </a:stretch>
          </a:blipFill>
        </p:spPr>
      </p:sp>
      <p:sp>
        <p:nvSpPr>
          <p:cNvPr name="TextBox 17" id="17"/>
          <p:cNvSpPr txBox="true"/>
          <p:nvPr/>
        </p:nvSpPr>
        <p:spPr>
          <a:xfrm rot="0">
            <a:off x="5043929" y="212590"/>
            <a:ext cx="8200141" cy="1306830"/>
          </a:xfrm>
          <a:prstGeom prst="rect">
            <a:avLst/>
          </a:prstGeom>
        </p:spPr>
        <p:txBody>
          <a:bodyPr anchor="t" rtlCol="false" tIns="0" lIns="0" bIns="0" rIns="0">
            <a:spAutoFit/>
          </a:bodyPr>
          <a:lstStyle/>
          <a:p>
            <a:pPr algn="ctr" marL="0" indent="0" lvl="0">
              <a:lnSpc>
                <a:spcPts val="5008"/>
              </a:lnSpc>
              <a:spcBef>
                <a:spcPct val="0"/>
              </a:spcBef>
            </a:pPr>
            <a:r>
              <a:rPr lang="en-US" b="true" sz="4173">
                <a:solidFill>
                  <a:srgbClr val="FFFFFF"/>
                </a:solidFill>
                <a:latin typeface="Almarai Bold"/>
                <a:ea typeface="Almarai Bold"/>
                <a:cs typeface="Almarai Bold"/>
                <a:sym typeface="Almarai Bold"/>
              </a:rPr>
              <a:t>INSIGHTS &amp; RECOMMENDATIONS</a:t>
            </a:r>
          </a:p>
        </p:txBody>
      </p:sp>
      <p:sp>
        <p:nvSpPr>
          <p:cNvPr name="TextBox 18" id="18"/>
          <p:cNvSpPr txBox="true"/>
          <p:nvPr/>
        </p:nvSpPr>
        <p:spPr>
          <a:xfrm rot="0">
            <a:off x="1750472" y="2000211"/>
            <a:ext cx="440244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INSIGHTS</a:t>
            </a:r>
          </a:p>
        </p:txBody>
      </p:sp>
      <p:sp>
        <p:nvSpPr>
          <p:cNvPr name="TextBox 19" id="19"/>
          <p:cNvSpPr txBox="true"/>
          <p:nvPr/>
        </p:nvSpPr>
        <p:spPr>
          <a:xfrm rot="0">
            <a:off x="1555223" y="2594012"/>
            <a:ext cx="7221176" cy="4412742"/>
          </a:xfrm>
          <a:prstGeom prst="rect">
            <a:avLst/>
          </a:prstGeom>
        </p:spPr>
        <p:txBody>
          <a:bodyPr anchor="t" rtlCol="false" tIns="0" lIns="0" bIns="0" rIns="0">
            <a:spAutoFit/>
          </a:bodyPr>
          <a:lstStyle/>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City-Wide Repeat Passenger Rates: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Surat (42.63%), Lucknow (37.12%), and Indore (32.68%) have the highest city-wide repeat passenger rates, indicating strong customer retention.</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Mysore (11.23%) has the lowest repeat passenger rate, suggesting limited passenger loyalty or opportunities for repeat travel.</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Monthly Repeat Passenger Trends: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Surat consistently has high monthly repeat passenger rates, peaking in May (49.92%) and June (49.17%).</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Lucknow also shows strong performance in May (47.66%) and June (46.7%), likely influenced by effective loyalty programs or seasonal demand.</a:t>
            </a:r>
          </a:p>
          <a:p>
            <a:pPr algn="l" marL="388620" indent="-194310" lvl="1">
              <a:lnSpc>
                <a:spcPts val="2483"/>
              </a:lnSpc>
              <a:spcBef>
                <a:spcPct val="0"/>
              </a:spcBef>
              <a:buAutoNum type="arabicPeriod" startAt="1"/>
            </a:pPr>
            <a:r>
              <a:rPr lang="en-US" sz="1800">
                <a:solidFill>
                  <a:srgbClr val="FFFFFF"/>
                </a:solidFill>
                <a:latin typeface="Almarai"/>
                <a:ea typeface="Almarai"/>
                <a:cs typeface="Almarai"/>
                <a:sym typeface="Almarai"/>
              </a:rPr>
              <a:t>Mysore and Jaipur have the most room for improvement, with consistently low monthly repeat rates (e.g., Mysore February: 7.99%).</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5763958" y="-781916"/>
            <a:ext cx="1683983" cy="2405689"/>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9" id="9"/>
          <p:cNvGrpSpPr/>
          <p:nvPr/>
        </p:nvGrpSpPr>
        <p:grpSpPr>
          <a:xfrm rot="5400000">
            <a:off x="14391539" y="875530"/>
            <a:ext cx="841991" cy="84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1" id="11"/>
          <p:cNvSpPr/>
          <p:nvPr/>
        </p:nvSpPr>
        <p:spPr>
          <a:xfrm flipH="false" flipV="false" rot="0">
            <a:off x="11461478" y="2001965"/>
            <a:ext cx="5144472" cy="3141535"/>
          </a:xfrm>
          <a:custGeom>
            <a:avLst/>
            <a:gdLst/>
            <a:ahLst/>
            <a:cxnLst/>
            <a:rect r="r" b="b" t="t" l="l"/>
            <a:pathLst>
              <a:path h="3141535" w="5144472">
                <a:moveTo>
                  <a:pt x="0" y="0"/>
                </a:moveTo>
                <a:lnTo>
                  <a:pt x="5144471" y="0"/>
                </a:lnTo>
                <a:lnTo>
                  <a:pt x="5144471" y="3141535"/>
                </a:lnTo>
                <a:lnTo>
                  <a:pt x="0" y="3141535"/>
                </a:lnTo>
                <a:lnTo>
                  <a:pt x="0" y="0"/>
                </a:lnTo>
                <a:close/>
              </a:path>
            </a:pathLst>
          </a:custGeom>
          <a:blipFill>
            <a:blip r:embed="rId4"/>
            <a:stretch>
              <a:fillRect l="0" t="0" r="0" b="0"/>
            </a:stretch>
          </a:blipFill>
        </p:spPr>
      </p:sp>
      <p:sp>
        <p:nvSpPr>
          <p:cNvPr name="Freeform 12" id="12"/>
          <p:cNvSpPr/>
          <p:nvPr/>
        </p:nvSpPr>
        <p:spPr>
          <a:xfrm flipH="false" flipV="false" rot="0">
            <a:off x="11605728" y="5429250"/>
            <a:ext cx="5000221" cy="3060200"/>
          </a:xfrm>
          <a:custGeom>
            <a:avLst/>
            <a:gdLst/>
            <a:ahLst/>
            <a:cxnLst/>
            <a:rect r="r" b="b" t="t" l="l"/>
            <a:pathLst>
              <a:path h="3060200" w="5000221">
                <a:moveTo>
                  <a:pt x="0" y="0"/>
                </a:moveTo>
                <a:lnTo>
                  <a:pt x="5000221" y="0"/>
                </a:lnTo>
                <a:lnTo>
                  <a:pt x="5000221" y="3060200"/>
                </a:lnTo>
                <a:lnTo>
                  <a:pt x="0" y="3060200"/>
                </a:lnTo>
                <a:lnTo>
                  <a:pt x="0" y="0"/>
                </a:lnTo>
                <a:close/>
              </a:path>
            </a:pathLst>
          </a:custGeom>
          <a:blipFill>
            <a:blip r:embed="rId5"/>
            <a:stretch>
              <a:fillRect l="0" t="0" r="0" b="0"/>
            </a:stretch>
          </a:blipFill>
        </p:spPr>
      </p:sp>
      <p:sp>
        <p:nvSpPr>
          <p:cNvPr name="Freeform 13" id="13"/>
          <p:cNvSpPr/>
          <p:nvPr/>
        </p:nvSpPr>
        <p:spPr>
          <a:xfrm flipH="false" flipV="false" rot="0">
            <a:off x="1451584" y="6982869"/>
            <a:ext cx="5000221" cy="3013163"/>
          </a:xfrm>
          <a:custGeom>
            <a:avLst/>
            <a:gdLst/>
            <a:ahLst/>
            <a:cxnLst/>
            <a:rect r="r" b="b" t="t" l="l"/>
            <a:pathLst>
              <a:path h="3013163" w="5000221">
                <a:moveTo>
                  <a:pt x="0" y="0"/>
                </a:moveTo>
                <a:lnTo>
                  <a:pt x="5000222" y="0"/>
                </a:lnTo>
                <a:lnTo>
                  <a:pt x="5000222" y="3013163"/>
                </a:lnTo>
                <a:lnTo>
                  <a:pt x="0" y="3013163"/>
                </a:lnTo>
                <a:lnTo>
                  <a:pt x="0" y="0"/>
                </a:lnTo>
                <a:close/>
              </a:path>
            </a:pathLst>
          </a:custGeom>
          <a:blipFill>
            <a:blip r:embed="rId6"/>
            <a:stretch>
              <a:fillRect l="0" t="0" r="0" b="0"/>
            </a:stretch>
          </a:blipFill>
        </p:spPr>
      </p:sp>
      <p:sp>
        <p:nvSpPr>
          <p:cNvPr name="Freeform 14" id="14"/>
          <p:cNvSpPr/>
          <p:nvPr/>
        </p:nvSpPr>
        <p:spPr>
          <a:xfrm flipH="false" flipV="false" rot="0">
            <a:off x="6603409" y="7011424"/>
            <a:ext cx="4858069" cy="2956052"/>
          </a:xfrm>
          <a:custGeom>
            <a:avLst/>
            <a:gdLst/>
            <a:ahLst/>
            <a:cxnLst/>
            <a:rect r="r" b="b" t="t" l="l"/>
            <a:pathLst>
              <a:path h="2956052" w="4858069">
                <a:moveTo>
                  <a:pt x="0" y="0"/>
                </a:moveTo>
                <a:lnTo>
                  <a:pt x="4858069" y="0"/>
                </a:lnTo>
                <a:lnTo>
                  <a:pt x="4858069" y="2956052"/>
                </a:lnTo>
                <a:lnTo>
                  <a:pt x="0" y="2956052"/>
                </a:lnTo>
                <a:lnTo>
                  <a:pt x="0" y="0"/>
                </a:lnTo>
                <a:close/>
              </a:path>
            </a:pathLst>
          </a:custGeom>
          <a:blipFill>
            <a:blip r:embed="rId7"/>
            <a:stretch>
              <a:fillRect l="0" t="0" r="0" b="0"/>
            </a:stretch>
          </a:blipFill>
        </p:spPr>
      </p:sp>
      <p:sp>
        <p:nvSpPr>
          <p:cNvPr name="TextBox 15" id="15"/>
          <p:cNvSpPr txBox="true"/>
          <p:nvPr/>
        </p:nvSpPr>
        <p:spPr>
          <a:xfrm rot="0">
            <a:off x="5043929" y="212590"/>
            <a:ext cx="8200141" cy="1306830"/>
          </a:xfrm>
          <a:prstGeom prst="rect">
            <a:avLst/>
          </a:prstGeom>
        </p:spPr>
        <p:txBody>
          <a:bodyPr anchor="t" rtlCol="false" tIns="0" lIns="0" bIns="0" rIns="0">
            <a:spAutoFit/>
          </a:bodyPr>
          <a:lstStyle/>
          <a:p>
            <a:pPr algn="ctr" marL="0" indent="0" lvl="0">
              <a:lnSpc>
                <a:spcPts val="5008"/>
              </a:lnSpc>
              <a:spcBef>
                <a:spcPct val="0"/>
              </a:spcBef>
            </a:pPr>
            <a:r>
              <a:rPr lang="en-US" b="true" sz="4173">
                <a:solidFill>
                  <a:srgbClr val="FFFFFF"/>
                </a:solidFill>
                <a:latin typeface="Almarai Bold"/>
                <a:ea typeface="Almarai Bold"/>
                <a:cs typeface="Almarai Bold"/>
                <a:sym typeface="Almarai Bold"/>
              </a:rPr>
              <a:t>INSIGHTS &amp; RECOMMENDATIONS</a:t>
            </a:r>
          </a:p>
        </p:txBody>
      </p:sp>
      <p:sp>
        <p:nvSpPr>
          <p:cNvPr name="TextBox 16" id="16"/>
          <p:cNvSpPr txBox="true"/>
          <p:nvPr/>
        </p:nvSpPr>
        <p:spPr>
          <a:xfrm rot="0">
            <a:off x="1750472" y="2000211"/>
            <a:ext cx="440244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INSIGHTS</a:t>
            </a:r>
          </a:p>
        </p:txBody>
      </p:sp>
      <p:sp>
        <p:nvSpPr>
          <p:cNvPr name="TextBox 17" id="17"/>
          <p:cNvSpPr txBox="true"/>
          <p:nvPr/>
        </p:nvSpPr>
        <p:spPr>
          <a:xfrm rot="0">
            <a:off x="1555223" y="2594012"/>
            <a:ext cx="6973526" cy="4098417"/>
          </a:xfrm>
          <a:prstGeom prst="rect">
            <a:avLst/>
          </a:prstGeom>
        </p:spPr>
        <p:txBody>
          <a:bodyPr anchor="t" rtlCol="false" tIns="0" lIns="0" bIns="0" rIns="0">
            <a:spAutoFit/>
          </a:bodyPr>
          <a:lstStyle/>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Regional Variability:</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Coastal cities like Kochi (22.4%) and Visakhapatnam (28.61%) have moderate repeat rates, suggesting potential for targeted marketing to convert more first-time travelers into repeat customers.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Northern cities like Jaipur (17.43%) and Chandigarh (21.14%) exhibit lower repeat rates compared to peers.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Impact of Specific Months: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Peak months for repeat passengers are typically summer or post-holiday periods, such as May and June, with rates surging across multiple cities during these months.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Conversely, months like January and February generally show lower repeat rates across many regions.</a:t>
            </a:r>
          </a:p>
          <a:p>
            <a:pPr algn="l" marL="0" indent="0" lvl="0">
              <a:lnSpc>
                <a:spcPts val="2483"/>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0">
            <a:off x="15763958" y="-781916"/>
            <a:ext cx="1683983" cy="2405689"/>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9" id="9"/>
          <p:cNvGrpSpPr/>
          <p:nvPr/>
        </p:nvGrpSpPr>
        <p:grpSpPr>
          <a:xfrm rot="5400000">
            <a:off x="14391539" y="875530"/>
            <a:ext cx="841991" cy="84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11" id="11"/>
          <p:cNvSpPr txBox="true"/>
          <p:nvPr/>
        </p:nvSpPr>
        <p:spPr>
          <a:xfrm rot="0">
            <a:off x="5043929" y="212590"/>
            <a:ext cx="8200141" cy="1306830"/>
          </a:xfrm>
          <a:prstGeom prst="rect">
            <a:avLst/>
          </a:prstGeom>
        </p:spPr>
        <p:txBody>
          <a:bodyPr anchor="t" rtlCol="false" tIns="0" lIns="0" bIns="0" rIns="0">
            <a:spAutoFit/>
          </a:bodyPr>
          <a:lstStyle/>
          <a:p>
            <a:pPr algn="ctr" marL="0" indent="0" lvl="0">
              <a:lnSpc>
                <a:spcPts val="5008"/>
              </a:lnSpc>
              <a:spcBef>
                <a:spcPct val="0"/>
              </a:spcBef>
            </a:pPr>
            <a:r>
              <a:rPr lang="en-US" b="true" sz="4173">
                <a:solidFill>
                  <a:srgbClr val="FFFFFF"/>
                </a:solidFill>
                <a:latin typeface="Almarai Bold"/>
                <a:ea typeface="Almarai Bold"/>
                <a:cs typeface="Almarai Bold"/>
                <a:sym typeface="Almarai Bold"/>
              </a:rPr>
              <a:t>INSIGHTS &amp; RECOMMENDATIONS</a:t>
            </a:r>
          </a:p>
        </p:txBody>
      </p:sp>
      <p:sp>
        <p:nvSpPr>
          <p:cNvPr name="TextBox 12" id="12"/>
          <p:cNvSpPr txBox="true"/>
          <p:nvPr/>
        </p:nvSpPr>
        <p:spPr>
          <a:xfrm rot="0">
            <a:off x="1647496" y="1874493"/>
            <a:ext cx="461199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RECOMMENDATIONS</a:t>
            </a:r>
          </a:p>
        </p:txBody>
      </p:sp>
      <p:sp>
        <p:nvSpPr>
          <p:cNvPr name="TextBox 13" id="13"/>
          <p:cNvSpPr txBox="true"/>
          <p:nvPr/>
        </p:nvSpPr>
        <p:spPr>
          <a:xfrm rot="0">
            <a:off x="1647496" y="2643161"/>
            <a:ext cx="15369393" cy="6014847"/>
          </a:xfrm>
          <a:prstGeom prst="rect">
            <a:avLst/>
          </a:prstGeom>
        </p:spPr>
        <p:txBody>
          <a:bodyPr anchor="t" rtlCol="false" tIns="0" lIns="0" bIns="0" rIns="0">
            <a:spAutoFit/>
          </a:bodyPr>
          <a:lstStyle/>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Focus on High-Potential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Prioritize expanding customer loyalty programs in high-performing cities like Surat, Lucknow, and Indore, leveraging their strong repeat passenger base to increase market share.</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Enhance Retention in Low-Performing Cities: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Launch targeted campaigns in cities with low repeat rates, such as Mysore and Jaipur, offering incentives like discounted fares, referral bonuses, or exclusive membership benefits for frequent travelers.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Seasonal Promotions: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Boost marketing during high-repeat months like May and June across all cities to capitalize on existing trends and encourage repeat travel through special offers.</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Data-Driven Personalization:</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Use passenger data to personalize promotions and communication. For instance, passengers with one trip in Chandigarh or Kochi can be offered tailored discounts for their next trip to nudge repeat behavior.</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Improve Accessibility and Service Quality</a:t>
            </a:r>
            <a:r>
              <a:rPr lang="en-US" sz="1800">
                <a:solidFill>
                  <a:srgbClr val="FFFFFF"/>
                </a:solidFill>
                <a:latin typeface="Almarai"/>
                <a:ea typeface="Almarai"/>
                <a:cs typeface="Almarai"/>
                <a:sym typeface="Almarai"/>
              </a:rPr>
              <a:t>:</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Enhance service quality and accessibility in low-repeat cities, particularly Mysore and Jaipur, to attract more repeat passengers. Offering improved travel experiences can lead to increased loyalty.</a:t>
            </a:r>
          </a:p>
          <a:p>
            <a:pPr algn="l" marL="388620" indent="-194310" lvl="1">
              <a:lnSpc>
                <a:spcPts val="2483"/>
              </a:lnSpc>
              <a:buFont typeface="Arial"/>
              <a:buChar char="•"/>
            </a:pPr>
            <a:r>
              <a:rPr lang="en-US" b="true" sz="1800">
                <a:solidFill>
                  <a:srgbClr val="17E3B2"/>
                </a:solidFill>
                <a:latin typeface="Almarai Bold"/>
                <a:ea typeface="Almarai Bold"/>
                <a:cs typeface="Almarai Bold"/>
                <a:sym typeface="Almarai Bold"/>
              </a:rPr>
              <a:t>Monitor and Adjust Strategies:</a:t>
            </a:r>
          </a:p>
          <a:p>
            <a:pPr algn="l" marL="388620" indent="-194310" lvl="1">
              <a:lnSpc>
                <a:spcPts val="2483"/>
              </a:lnSpc>
              <a:buAutoNum type="arabicPeriod" startAt="1"/>
            </a:pPr>
            <a:r>
              <a:rPr lang="en-US" sz="1800">
                <a:solidFill>
                  <a:srgbClr val="FFFFFF"/>
                </a:solidFill>
                <a:latin typeface="Almarai"/>
                <a:ea typeface="Almarai"/>
                <a:cs typeface="Almarai"/>
                <a:sym typeface="Almarai"/>
              </a:rPr>
              <a:t>Regularly analyze monthly repeat passenger rates to identify shifts in trends or impacts of interventions. Use these insights to refine city-specific strategies and allocate resources effectively.</a:t>
            </a:r>
          </a:p>
          <a:p>
            <a:pPr algn="l" marL="0" indent="0" lvl="0">
              <a:lnSpc>
                <a:spcPts val="2483"/>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39962" y="0"/>
            <a:ext cx="7569105" cy="7868257"/>
            <a:chOff x="0" y="0"/>
            <a:chExt cx="6108573" cy="6350000"/>
          </a:xfrm>
        </p:grpSpPr>
        <p:sp>
          <p:nvSpPr>
            <p:cNvPr name="Freeform 4" id="4"/>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3"/>
              <a:stretch>
                <a:fillRect l="-27939" t="0" r="-27939" b="0"/>
              </a:stretch>
            </a:blipFill>
          </p:spPr>
        </p:sp>
      </p:grpSp>
      <p:grpSp>
        <p:nvGrpSpPr>
          <p:cNvPr name="Group 5" id="5"/>
          <p:cNvGrpSpPr/>
          <p:nvPr/>
        </p:nvGrpSpPr>
        <p:grpSpPr>
          <a:xfrm rot="0">
            <a:off x="439962" y="-50705"/>
            <a:ext cx="7617883" cy="7918962"/>
            <a:chOff x="0" y="0"/>
            <a:chExt cx="6108573" cy="6350000"/>
          </a:xfrm>
        </p:grpSpPr>
        <p:sp>
          <p:nvSpPr>
            <p:cNvPr name="Freeform 6" id="6"/>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4"/>
              <a:stretch>
                <a:fillRect l="-7634" t="0" r="-7634" b="0"/>
              </a:stretch>
            </a:blipFill>
          </p:spPr>
        </p:sp>
      </p:grpSp>
      <p:grpSp>
        <p:nvGrpSpPr>
          <p:cNvPr name="Group 7" id="7"/>
          <p:cNvGrpSpPr/>
          <p:nvPr/>
        </p:nvGrpSpPr>
        <p:grpSpPr>
          <a:xfrm rot="0">
            <a:off x="17259300" y="2066886"/>
            <a:ext cx="5754080" cy="8220114"/>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9" id="9"/>
          <p:cNvGrpSpPr/>
          <p:nvPr/>
        </p:nvGrpSpPr>
        <p:grpSpPr>
          <a:xfrm rot="5400000">
            <a:off x="12900261" y="910117"/>
            <a:ext cx="94516" cy="7607037"/>
            <a:chOff x="0" y="0"/>
            <a:chExt cx="24893" cy="2003499"/>
          </a:xfrm>
        </p:grpSpPr>
        <p:sp>
          <p:nvSpPr>
            <p:cNvPr name="Freeform 10" id="10"/>
            <p:cNvSpPr/>
            <p:nvPr/>
          </p:nvSpPr>
          <p:spPr>
            <a:xfrm flipH="false" flipV="false" rot="0">
              <a:off x="0" y="0"/>
              <a:ext cx="24893" cy="2003499"/>
            </a:xfrm>
            <a:custGeom>
              <a:avLst/>
              <a:gdLst/>
              <a:ahLst/>
              <a:cxnLst/>
              <a:rect r="r" b="b" t="t" l="l"/>
              <a:pathLst>
                <a:path h="2003499" w="24893">
                  <a:moveTo>
                    <a:pt x="0" y="0"/>
                  </a:moveTo>
                  <a:lnTo>
                    <a:pt x="24893" y="0"/>
                  </a:lnTo>
                  <a:lnTo>
                    <a:pt x="24893" y="2003499"/>
                  </a:lnTo>
                  <a:lnTo>
                    <a:pt x="0" y="2003499"/>
                  </a:lnTo>
                  <a:close/>
                </a:path>
              </a:pathLst>
            </a:custGeom>
            <a:solidFill>
              <a:srgbClr val="145DA0"/>
            </a:solidFill>
          </p:spPr>
        </p:sp>
        <p:sp>
          <p:nvSpPr>
            <p:cNvPr name="TextBox 11" id="11"/>
            <p:cNvSpPr txBox="true"/>
            <p:nvPr/>
          </p:nvSpPr>
          <p:spPr>
            <a:xfrm>
              <a:off x="0" y="-47625"/>
              <a:ext cx="24893" cy="2051124"/>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5400000">
            <a:off x="15775116" y="3739881"/>
            <a:ext cx="295449" cy="1961194"/>
            <a:chOff x="0" y="0"/>
            <a:chExt cx="77814" cy="516528"/>
          </a:xfrm>
        </p:grpSpPr>
        <p:sp>
          <p:nvSpPr>
            <p:cNvPr name="Freeform 13" id="13"/>
            <p:cNvSpPr/>
            <p:nvPr/>
          </p:nvSpPr>
          <p:spPr>
            <a:xfrm flipH="false" flipV="false" rot="0">
              <a:off x="0" y="0"/>
              <a:ext cx="77814" cy="516528"/>
            </a:xfrm>
            <a:custGeom>
              <a:avLst/>
              <a:gdLst/>
              <a:ahLst/>
              <a:cxnLst/>
              <a:rect r="r" b="b" t="t" l="l"/>
              <a:pathLst>
                <a:path h="516528" w="77814">
                  <a:moveTo>
                    <a:pt x="0" y="0"/>
                  </a:moveTo>
                  <a:lnTo>
                    <a:pt x="77814" y="0"/>
                  </a:lnTo>
                  <a:lnTo>
                    <a:pt x="77814" y="516528"/>
                  </a:lnTo>
                  <a:lnTo>
                    <a:pt x="0" y="516528"/>
                  </a:lnTo>
                  <a:close/>
                </a:path>
              </a:pathLst>
            </a:custGeom>
            <a:solidFill>
              <a:srgbClr val="17E3B2"/>
            </a:solidFill>
          </p:spPr>
        </p:sp>
        <p:sp>
          <p:nvSpPr>
            <p:cNvPr name="TextBox 14" id="14"/>
            <p:cNvSpPr txBox="true"/>
            <p:nvPr/>
          </p:nvSpPr>
          <p:spPr>
            <a:xfrm>
              <a:off x="0" y="-47625"/>
              <a:ext cx="77814" cy="564153"/>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5400000">
            <a:off x="8907960" y="1339835"/>
            <a:ext cx="1224824" cy="122482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t="0" r="-126211" b="0"/>
              </a:stretch>
            </a:blipFill>
          </p:spPr>
        </p:sp>
      </p:grpSp>
      <p:grpSp>
        <p:nvGrpSpPr>
          <p:cNvPr name="Group 17" id="17"/>
          <p:cNvGrpSpPr/>
          <p:nvPr/>
        </p:nvGrpSpPr>
        <p:grpSpPr>
          <a:xfrm rot="0">
            <a:off x="11026024" y="9334500"/>
            <a:ext cx="4289669" cy="644056"/>
            <a:chOff x="0" y="0"/>
            <a:chExt cx="1129789" cy="169628"/>
          </a:xfrm>
        </p:grpSpPr>
        <p:sp>
          <p:nvSpPr>
            <p:cNvPr name="Freeform 18" id="18"/>
            <p:cNvSpPr/>
            <p:nvPr/>
          </p:nvSpPr>
          <p:spPr>
            <a:xfrm flipH="false" flipV="false" rot="0">
              <a:off x="0" y="0"/>
              <a:ext cx="1129789" cy="169628"/>
            </a:xfrm>
            <a:custGeom>
              <a:avLst/>
              <a:gdLst/>
              <a:ahLst/>
              <a:cxnLst/>
              <a:rect r="r" b="b" t="t" l="l"/>
              <a:pathLst>
                <a:path h="169628" w="1129789">
                  <a:moveTo>
                    <a:pt x="84814" y="0"/>
                  </a:moveTo>
                  <a:lnTo>
                    <a:pt x="1044975" y="0"/>
                  </a:lnTo>
                  <a:cubicBezTo>
                    <a:pt x="1091817" y="0"/>
                    <a:pt x="1129789" y="37973"/>
                    <a:pt x="1129789" y="84814"/>
                  </a:cubicBezTo>
                  <a:lnTo>
                    <a:pt x="1129789" y="84814"/>
                  </a:lnTo>
                  <a:cubicBezTo>
                    <a:pt x="1129789" y="131655"/>
                    <a:pt x="1091817" y="169628"/>
                    <a:pt x="1044975" y="169628"/>
                  </a:cubicBezTo>
                  <a:lnTo>
                    <a:pt x="84814" y="169628"/>
                  </a:lnTo>
                  <a:cubicBezTo>
                    <a:pt x="37973" y="169628"/>
                    <a:pt x="0" y="131655"/>
                    <a:pt x="0" y="84814"/>
                  </a:cubicBezTo>
                  <a:lnTo>
                    <a:pt x="0" y="84814"/>
                  </a:lnTo>
                  <a:cubicBezTo>
                    <a:pt x="0" y="37973"/>
                    <a:pt x="37973" y="0"/>
                    <a:pt x="84814" y="0"/>
                  </a:cubicBezTo>
                  <a:close/>
                </a:path>
              </a:pathLst>
            </a:custGeom>
            <a:solidFill>
              <a:srgbClr val="17E3B2"/>
            </a:solidFill>
          </p:spPr>
        </p:sp>
        <p:sp>
          <p:nvSpPr>
            <p:cNvPr name="TextBox 19" id="19"/>
            <p:cNvSpPr txBox="true"/>
            <p:nvPr/>
          </p:nvSpPr>
          <p:spPr>
            <a:xfrm>
              <a:off x="0" y="-47625"/>
              <a:ext cx="1129789" cy="217253"/>
            </a:xfrm>
            <a:prstGeom prst="rect">
              <a:avLst/>
            </a:prstGeom>
          </p:spPr>
          <p:txBody>
            <a:bodyPr anchor="ctr" rtlCol="false" tIns="50800" lIns="50800" bIns="50800" rIns="50800"/>
            <a:lstStyle/>
            <a:p>
              <a:pPr algn="ctr">
                <a:lnSpc>
                  <a:spcPts val="3481"/>
                </a:lnSpc>
              </a:pPr>
              <a:r>
                <a:rPr lang="en-US" b="true" sz="2523" u="sng">
                  <a:solidFill>
                    <a:srgbClr val="051D40"/>
                  </a:solidFill>
                  <a:latin typeface="Almarai Bold"/>
                  <a:ea typeface="Almarai Bold"/>
                  <a:cs typeface="Almarai Bold"/>
                  <a:sym typeface="Almarai Bold"/>
                  <a:hlinkClick r:id="rId6" tooltip="https://app.powerbi.com/view?r=eyJrIjoiZmU3NWE4ZTEtZDVmNC00ZjViLThiODctZjJhN2FmM2VhNTU0IiwidCI6ImM2ZTU0OWIzLTVmNDUtNDAzMi1hYWU5LWQ0MjQ0ZGM1YjJjNCJ9&amp;embedImagePlaceholder=true&amp;pageName=a7151d08406ea33b5130"/>
                </a:rPr>
                <a:t>Dashboard</a:t>
              </a:r>
            </a:p>
          </p:txBody>
        </p:sp>
      </p:grpSp>
      <p:sp>
        <p:nvSpPr>
          <p:cNvPr name="TextBox 20" id="20"/>
          <p:cNvSpPr txBox="true"/>
          <p:nvPr/>
        </p:nvSpPr>
        <p:spPr>
          <a:xfrm rot="0">
            <a:off x="10482818" y="1442660"/>
            <a:ext cx="5750908" cy="1024890"/>
          </a:xfrm>
          <a:prstGeom prst="rect">
            <a:avLst/>
          </a:prstGeom>
        </p:spPr>
        <p:txBody>
          <a:bodyPr anchor="t" rtlCol="false" tIns="0" lIns="0" bIns="0" rIns="0">
            <a:spAutoFit/>
          </a:bodyPr>
          <a:lstStyle/>
          <a:p>
            <a:pPr algn="l" marL="0" indent="0" lvl="0">
              <a:lnSpc>
                <a:spcPts val="7884"/>
              </a:lnSpc>
              <a:spcBef>
                <a:spcPct val="0"/>
              </a:spcBef>
            </a:pPr>
            <a:r>
              <a:rPr lang="en-US" b="true" sz="6570">
                <a:solidFill>
                  <a:srgbClr val="FFFFFF"/>
                </a:solidFill>
                <a:latin typeface="Almarai Bold"/>
                <a:ea typeface="Almarai Bold"/>
                <a:cs typeface="Almarai Bold"/>
                <a:sym typeface="Almarai Bold"/>
              </a:rPr>
              <a:t>DATA MODEL</a:t>
            </a:r>
          </a:p>
        </p:txBody>
      </p:sp>
      <p:sp>
        <p:nvSpPr>
          <p:cNvPr name="TextBox 21" id="21"/>
          <p:cNvSpPr txBox="true"/>
          <p:nvPr/>
        </p:nvSpPr>
        <p:spPr>
          <a:xfrm rot="0">
            <a:off x="9230119" y="2772209"/>
            <a:ext cx="7881478" cy="1448119"/>
          </a:xfrm>
          <a:prstGeom prst="rect">
            <a:avLst/>
          </a:prstGeom>
        </p:spPr>
        <p:txBody>
          <a:bodyPr anchor="t" rtlCol="false" tIns="0" lIns="0" bIns="0" rIns="0">
            <a:spAutoFit/>
          </a:bodyPr>
          <a:lstStyle/>
          <a:p>
            <a:pPr algn="l" marL="0" indent="0" lvl="0">
              <a:lnSpc>
                <a:spcPts val="2855"/>
              </a:lnSpc>
              <a:spcBef>
                <a:spcPct val="0"/>
              </a:spcBef>
            </a:pPr>
            <a:r>
              <a:rPr lang="en-US" sz="2069">
                <a:solidFill>
                  <a:srgbClr val="FFFFFF"/>
                </a:solidFill>
                <a:latin typeface="Almarai"/>
                <a:ea typeface="Almarai"/>
                <a:cs typeface="Almarai"/>
                <a:sym typeface="Almarai"/>
              </a:rPr>
              <a:t>The data model is designed using a combination of Star and Snowflake Schemas, ensuring efficient data organization and query performance. Centralized fact tables are connected to dimension tables for enhanced analytical capabilities.</a:t>
            </a:r>
          </a:p>
        </p:txBody>
      </p:sp>
      <p:sp>
        <p:nvSpPr>
          <p:cNvPr name="TextBox 22" id="22"/>
          <p:cNvSpPr txBox="true"/>
          <p:nvPr/>
        </p:nvSpPr>
        <p:spPr>
          <a:xfrm rot="0">
            <a:off x="9144000" y="5173003"/>
            <a:ext cx="7967598" cy="4366579"/>
          </a:xfrm>
          <a:prstGeom prst="rect">
            <a:avLst/>
          </a:prstGeom>
        </p:spPr>
        <p:txBody>
          <a:bodyPr anchor="t" rtlCol="false" tIns="0" lIns="0" bIns="0" rIns="0">
            <a:spAutoFit/>
          </a:bodyPr>
          <a:lstStyle/>
          <a:p>
            <a:pPr algn="l" marL="446775" indent="-223388" lvl="1">
              <a:lnSpc>
                <a:spcPts val="2855"/>
              </a:lnSpc>
              <a:spcBef>
                <a:spcPct val="0"/>
              </a:spcBef>
              <a:buFont typeface="Arial"/>
              <a:buChar char="•"/>
            </a:pPr>
            <a:r>
              <a:rPr lang="en-US" b="true" sz="2069">
                <a:solidFill>
                  <a:srgbClr val="17E3B2"/>
                </a:solidFill>
                <a:latin typeface="Almarai Bold"/>
                <a:ea typeface="Almarai Bold"/>
                <a:cs typeface="Almarai Bold"/>
                <a:sym typeface="Almarai Bold"/>
              </a:rPr>
              <a:t>Data Expl</a:t>
            </a:r>
            <a:r>
              <a:rPr lang="en-US" b="true" sz="2069" strike="noStrike" u="none">
                <a:solidFill>
                  <a:srgbClr val="17E3B2"/>
                </a:solidFill>
                <a:latin typeface="Almarai Bold"/>
                <a:ea typeface="Almarai Bold"/>
                <a:cs typeface="Almarai Bold"/>
                <a:sym typeface="Almarai Bold"/>
              </a:rPr>
              <a:t>oration:</a:t>
            </a:r>
            <a:r>
              <a:rPr lang="en-US" sz="2069" strike="noStrike" u="none">
                <a:solidFill>
                  <a:srgbClr val="FFFFFF"/>
                </a:solidFill>
                <a:latin typeface="Almarai"/>
                <a:ea typeface="Almarai"/>
                <a:cs typeface="Almarai"/>
                <a:sym typeface="Almarai"/>
              </a:rPr>
              <a:t> Initial data exploration was conducted using MySQL to identify patterns, detect anomalies, and understand relationships across tables.</a:t>
            </a:r>
          </a:p>
          <a:p>
            <a:pPr algn="l" marL="446775" indent="-223388" lvl="1">
              <a:lnSpc>
                <a:spcPts val="2855"/>
              </a:lnSpc>
              <a:spcBef>
                <a:spcPct val="0"/>
              </a:spcBef>
              <a:buFont typeface="Arial"/>
              <a:buChar char="•"/>
            </a:pPr>
            <a:r>
              <a:rPr lang="en-US" b="true" sz="2069" strike="noStrike" u="none">
                <a:solidFill>
                  <a:srgbClr val="17E3B2"/>
                </a:solidFill>
                <a:latin typeface="Almarai Bold"/>
                <a:ea typeface="Almarai Bold"/>
                <a:cs typeface="Almarai Bold"/>
                <a:sym typeface="Almarai Bold"/>
              </a:rPr>
              <a:t>Data Cleaning &amp; Transformation:</a:t>
            </a:r>
            <a:r>
              <a:rPr lang="en-US" sz="2069" strike="noStrike" u="none">
                <a:solidFill>
                  <a:srgbClr val="FFFFFF"/>
                </a:solidFill>
                <a:latin typeface="Almarai"/>
                <a:ea typeface="Almarai"/>
                <a:cs typeface="Almarai"/>
                <a:sym typeface="Almarai"/>
              </a:rPr>
              <a:t> Data was cleaned and transformed using Power Query, ensuring data integrity, accuracy, and readiness for analysis. This step involved handling missing values, standardizing formats, and resolving inconsistencies.</a:t>
            </a:r>
          </a:p>
          <a:p>
            <a:pPr algn="l" marL="446775" indent="-223388" lvl="1">
              <a:lnSpc>
                <a:spcPts val="2855"/>
              </a:lnSpc>
              <a:spcBef>
                <a:spcPct val="0"/>
              </a:spcBef>
              <a:buFont typeface="Arial"/>
              <a:buChar char="•"/>
            </a:pPr>
            <a:r>
              <a:rPr lang="en-US" b="true" sz="2069" strike="noStrike" u="none">
                <a:solidFill>
                  <a:srgbClr val="17E3B2"/>
                </a:solidFill>
                <a:latin typeface="Almarai Bold"/>
                <a:ea typeface="Almarai Bold"/>
                <a:cs typeface="Almarai Bold"/>
                <a:sym typeface="Almarai Bold"/>
              </a:rPr>
              <a:t>Table Relationships: </a:t>
            </a:r>
            <a:r>
              <a:rPr lang="en-US" sz="2069" strike="noStrike" u="none">
                <a:solidFill>
                  <a:srgbClr val="FFFFFF"/>
                </a:solidFill>
                <a:latin typeface="Almarai"/>
                <a:ea typeface="Almarai"/>
                <a:cs typeface="Almarai"/>
                <a:sym typeface="Almarai"/>
              </a:rPr>
              <a:t>Relationships between tables and derived tables were established based on analytical requirements. These relationships support dynamic querying and streamlined data visualization.</a:t>
            </a:r>
          </a:p>
          <a:p>
            <a:pPr algn="l" marL="0" indent="0" lvl="0">
              <a:lnSpc>
                <a:spcPts val="2855"/>
              </a:lnSpc>
              <a:spcBef>
                <a:spcPct val="0"/>
              </a:spcBef>
            </a:pPr>
          </a:p>
        </p:txBody>
      </p:sp>
      <p:sp>
        <p:nvSpPr>
          <p:cNvPr name="TextBox 23" id="23"/>
          <p:cNvSpPr txBox="true"/>
          <p:nvPr/>
        </p:nvSpPr>
        <p:spPr>
          <a:xfrm rot="0">
            <a:off x="8792249" y="1482687"/>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07</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72139"/>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156821" y="75452"/>
            <a:ext cx="12010783" cy="10400796"/>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5727" t="0" r="-15727" b="0"/>
              </a:stretch>
            </a:blipFill>
          </p:spPr>
        </p:sp>
      </p:grpSp>
      <p:grpSp>
        <p:nvGrpSpPr>
          <p:cNvPr name="Group 5" id="5"/>
          <p:cNvGrpSpPr/>
          <p:nvPr/>
        </p:nvGrpSpPr>
        <p:grpSpPr>
          <a:xfrm rot="0">
            <a:off x="-4086541" y="0"/>
            <a:ext cx="12010783" cy="10400796"/>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02591" t="0" r="-102591" b="0"/>
              </a:stretch>
            </a:blipFill>
          </p:spPr>
        </p:sp>
      </p:grpSp>
      <p:grpSp>
        <p:nvGrpSpPr>
          <p:cNvPr name="Group 7" id="7"/>
          <p:cNvGrpSpPr/>
          <p:nvPr/>
        </p:nvGrpSpPr>
        <p:grpSpPr>
          <a:xfrm rot="0">
            <a:off x="-5109196" y="15648"/>
            <a:ext cx="12010783" cy="10400796"/>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02591" t="0" r="-102591" b="0"/>
              </a:stretch>
            </a:blipFill>
          </p:spPr>
        </p:sp>
      </p:grpSp>
      <p:grpSp>
        <p:nvGrpSpPr>
          <p:cNvPr name="Group 9" id="9"/>
          <p:cNvGrpSpPr/>
          <p:nvPr/>
        </p:nvGrpSpPr>
        <p:grpSpPr>
          <a:xfrm rot="0">
            <a:off x="5478059" y="3920409"/>
            <a:ext cx="2446183" cy="24461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12" id="12"/>
          <p:cNvSpPr/>
          <p:nvPr/>
        </p:nvSpPr>
        <p:spPr>
          <a:xfrm flipH="false" flipV="false" rot="0">
            <a:off x="6303635" y="4568149"/>
            <a:ext cx="795031" cy="1150702"/>
          </a:xfrm>
          <a:custGeom>
            <a:avLst/>
            <a:gdLst/>
            <a:ahLst/>
            <a:cxnLst/>
            <a:rect r="r" b="b" t="t" l="l"/>
            <a:pathLst>
              <a:path h="1150702" w="795031">
                <a:moveTo>
                  <a:pt x="0" y="0"/>
                </a:moveTo>
                <a:lnTo>
                  <a:pt x="795030" y="0"/>
                </a:lnTo>
                <a:lnTo>
                  <a:pt x="795030" y="1150702"/>
                </a:lnTo>
                <a:lnTo>
                  <a:pt x="0" y="1150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4664277" y="-871079"/>
            <a:ext cx="1683983" cy="2405689"/>
            <a:chOff x="0" y="0"/>
            <a:chExt cx="4445000" cy="6350000"/>
          </a:xfrm>
        </p:grpSpPr>
        <p:sp>
          <p:nvSpPr>
            <p:cNvPr name="Freeform 14" id="1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grpSp>
        <p:nvGrpSpPr>
          <p:cNvPr name="Group 15" id="15"/>
          <p:cNvGrpSpPr/>
          <p:nvPr/>
        </p:nvGrpSpPr>
        <p:grpSpPr>
          <a:xfrm rot="5400000">
            <a:off x="16417309" y="1645890"/>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t="0" r="-126211" b="0"/>
              </a:stretch>
            </a:blipFill>
          </p:spPr>
        </p:sp>
      </p:grpSp>
      <p:grpSp>
        <p:nvGrpSpPr>
          <p:cNvPr name="Group 17" id="17"/>
          <p:cNvGrpSpPr/>
          <p:nvPr/>
        </p:nvGrpSpPr>
        <p:grpSpPr>
          <a:xfrm rot="5400000">
            <a:off x="6480591" y="8837304"/>
            <a:ext cx="841991" cy="84199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t="0" r="-126211" b="0"/>
              </a:stretch>
            </a:blipFill>
          </p:spPr>
        </p:sp>
      </p:grpSp>
      <p:grpSp>
        <p:nvGrpSpPr>
          <p:cNvPr name="Group 19" id="19"/>
          <p:cNvGrpSpPr/>
          <p:nvPr/>
        </p:nvGrpSpPr>
        <p:grpSpPr>
          <a:xfrm rot="0">
            <a:off x="14463544" y="7799071"/>
            <a:ext cx="2374761" cy="3392515"/>
            <a:chOff x="0" y="0"/>
            <a:chExt cx="4445000" cy="6350000"/>
          </a:xfrm>
        </p:grpSpPr>
        <p:sp>
          <p:nvSpPr>
            <p:cNvPr name="Freeform 20" id="2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grpSp>
        <p:nvGrpSpPr>
          <p:cNvPr name="Group 21" id="21"/>
          <p:cNvGrpSpPr/>
          <p:nvPr/>
        </p:nvGrpSpPr>
        <p:grpSpPr>
          <a:xfrm rot="5400000">
            <a:off x="8478709" y="2487881"/>
            <a:ext cx="1224824" cy="122482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t="0" r="-126211" b="0"/>
              </a:stretch>
            </a:blipFill>
          </p:spPr>
        </p:sp>
      </p:grpSp>
      <p:sp>
        <p:nvSpPr>
          <p:cNvPr name="TextBox 23" id="23"/>
          <p:cNvSpPr txBox="true"/>
          <p:nvPr/>
        </p:nvSpPr>
        <p:spPr>
          <a:xfrm rot="0">
            <a:off x="8362998" y="3910884"/>
            <a:ext cx="8231779" cy="3055620"/>
          </a:xfrm>
          <a:prstGeom prst="rect">
            <a:avLst/>
          </a:prstGeom>
        </p:spPr>
        <p:txBody>
          <a:bodyPr anchor="t" rtlCol="false" tIns="0" lIns="0" bIns="0" rIns="0">
            <a:spAutoFit/>
          </a:bodyPr>
          <a:lstStyle/>
          <a:p>
            <a:pPr algn="l" marL="0" indent="0" lvl="0">
              <a:lnSpc>
                <a:spcPts val="7884"/>
              </a:lnSpc>
              <a:spcBef>
                <a:spcPct val="0"/>
              </a:spcBef>
            </a:pPr>
            <a:r>
              <a:rPr lang="en-US" b="true" sz="6570">
                <a:solidFill>
                  <a:srgbClr val="FFFFFF"/>
                </a:solidFill>
                <a:latin typeface="Almarai Bold"/>
                <a:ea typeface="Almarai Bold"/>
                <a:cs typeface="Almarai Bold"/>
                <a:sym typeface="Almarai Bold"/>
              </a:rPr>
              <a:t>PRIMARY AND SECONDARY ANALYSIS</a:t>
            </a:r>
          </a:p>
        </p:txBody>
      </p:sp>
      <p:sp>
        <p:nvSpPr>
          <p:cNvPr name="TextBox 24" id="24"/>
          <p:cNvSpPr txBox="true"/>
          <p:nvPr/>
        </p:nvSpPr>
        <p:spPr>
          <a:xfrm rot="0">
            <a:off x="8362998" y="2630733"/>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212981"/>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676459"/>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11266954" y="2066886"/>
            <a:ext cx="5122077" cy="3654884"/>
          </a:xfrm>
          <a:custGeom>
            <a:avLst/>
            <a:gdLst/>
            <a:ahLst/>
            <a:cxnLst/>
            <a:rect r="r" b="b" t="t" l="l"/>
            <a:pathLst>
              <a:path h="3654884" w="5122077">
                <a:moveTo>
                  <a:pt x="0" y="0"/>
                </a:moveTo>
                <a:lnTo>
                  <a:pt x="5122077" y="0"/>
                </a:lnTo>
                <a:lnTo>
                  <a:pt x="5122077" y="3654883"/>
                </a:lnTo>
                <a:lnTo>
                  <a:pt x="0" y="3654883"/>
                </a:lnTo>
                <a:lnTo>
                  <a:pt x="0" y="0"/>
                </a:lnTo>
                <a:close/>
              </a:path>
            </a:pathLst>
          </a:custGeom>
          <a:blipFill>
            <a:blip r:embed="rId4"/>
            <a:stretch>
              <a:fillRect l="0" t="0" r="0" b="0"/>
            </a:stretch>
          </a:blipFill>
        </p:spPr>
      </p:sp>
      <p:sp>
        <p:nvSpPr>
          <p:cNvPr name="Freeform 13" id="13"/>
          <p:cNvSpPr/>
          <p:nvPr/>
        </p:nvSpPr>
        <p:spPr>
          <a:xfrm flipH="false" flipV="false" rot="0">
            <a:off x="9569095" y="5968109"/>
            <a:ext cx="8517795" cy="3748413"/>
          </a:xfrm>
          <a:custGeom>
            <a:avLst/>
            <a:gdLst/>
            <a:ahLst/>
            <a:cxnLst/>
            <a:rect r="r" b="b" t="t" l="l"/>
            <a:pathLst>
              <a:path h="3748413" w="8517795">
                <a:moveTo>
                  <a:pt x="0" y="0"/>
                </a:moveTo>
                <a:lnTo>
                  <a:pt x="8517795" y="0"/>
                </a:lnTo>
                <a:lnTo>
                  <a:pt x="8517795" y="3748413"/>
                </a:lnTo>
                <a:lnTo>
                  <a:pt x="0" y="3748413"/>
                </a:lnTo>
                <a:lnTo>
                  <a:pt x="0" y="0"/>
                </a:lnTo>
                <a:close/>
              </a:path>
            </a:pathLst>
          </a:custGeom>
          <a:blipFill>
            <a:blip r:embed="rId5"/>
            <a:stretch>
              <a:fillRect l="0" t="0" r="0" b="0"/>
            </a:stretch>
          </a:blipFill>
        </p:spPr>
      </p:sp>
      <p:sp>
        <p:nvSpPr>
          <p:cNvPr name="TextBox 14" id="14"/>
          <p:cNvSpPr txBox="true"/>
          <p:nvPr/>
        </p:nvSpPr>
        <p:spPr>
          <a:xfrm rot="0">
            <a:off x="4014318" y="793571"/>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5" id="15"/>
          <p:cNvSpPr txBox="true"/>
          <p:nvPr/>
        </p:nvSpPr>
        <p:spPr>
          <a:xfrm rot="0">
            <a:off x="1028700" y="2846549"/>
            <a:ext cx="8540395" cy="6732215"/>
          </a:xfrm>
          <a:prstGeom prst="rect">
            <a:avLst/>
          </a:prstGeom>
        </p:spPr>
        <p:txBody>
          <a:bodyPr anchor="t" rtlCol="false" tIns="0" lIns="0" bIns="0" rIns="0">
            <a:spAutoFit/>
          </a:bodyPr>
          <a:lstStyle/>
          <a:p>
            <a:pPr algn="l" marL="561857" indent="-280929" lvl="1">
              <a:lnSpc>
                <a:spcPts val="3591"/>
              </a:lnSpc>
              <a:buFont typeface="Arial"/>
              <a:buChar char="•"/>
            </a:pPr>
            <a:r>
              <a:rPr lang="en-US" b="true" sz="2602">
                <a:solidFill>
                  <a:srgbClr val="17E3B2"/>
                </a:solidFill>
                <a:latin typeface="Almarai Bold"/>
                <a:ea typeface="Almarai Bold"/>
                <a:cs typeface="Almarai Bold"/>
                <a:sym typeface="Almarai Bold"/>
              </a:rPr>
              <a:t>Top Performing Cities:</a:t>
            </a:r>
          </a:p>
          <a:p>
            <a:pPr algn="l" marL="518678" indent="-259339" lvl="1">
              <a:lnSpc>
                <a:spcPts val="3315"/>
              </a:lnSpc>
              <a:buAutoNum type="arabicPeriod" startAt="1"/>
            </a:pPr>
            <a:r>
              <a:rPr lang="en-US" sz="2402">
                <a:solidFill>
                  <a:srgbClr val="FFFFFF"/>
                </a:solidFill>
                <a:latin typeface="Almarai"/>
                <a:ea typeface="Almarai"/>
                <a:cs typeface="Almarai"/>
                <a:sym typeface="Almarai"/>
              </a:rPr>
              <a:t>Jaipur (77K trips, ₹37.21M revenue):</a:t>
            </a:r>
          </a:p>
          <a:p>
            <a:pPr algn="l" marL="518678" indent="-259339" lvl="1">
              <a:lnSpc>
                <a:spcPts val="3315"/>
              </a:lnSpc>
              <a:buFont typeface="Arial"/>
              <a:buChar char="•"/>
            </a:pPr>
            <a:r>
              <a:rPr lang="en-US" sz="2402">
                <a:solidFill>
                  <a:srgbClr val="FFFFFF"/>
                </a:solidFill>
                <a:latin typeface="Almarai"/>
                <a:ea typeface="Almarai"/>
                <a:cs typeface="Almarai"/>
                <a:sym typeface="Almarai"/>
              </a:rPr>
              <a:t>High trip volume and revenue highlight its status as a tourism hub, with demand driven by seasonal travelers and events.</a:t>
            </a:r>
          </a:p>
          <a:p>
            <a:pPr algn="l" marL="518678" indent="-259339" lvl="1">
              <a:lnSpc>
                <a:spcPts val="3315"/>
              </a:lnSpc>
              <a:buFont typeface="Arial"/>
              <a:buChar char="•"/>
            </a:pPr>
            <a:r>
              <a:rPr lang="en-US" sz="2402">
                <a:solidFill>
                  <a:srgbClr val="FFFFFF"/>
                </a:solidFill>
                <a:latin typeface="Almarai"/>
                <a:ea typeface="Almarai"/>
                <a:cs typeface="Almarai"/>
                <a:sym typeface="Almarai"/>
              </a:rPr>
              <a:t>Strong performance suggests successful market penetration and alignment with passenger needs.</a:t>
            </a:r>
          </a:p>
          <a:p>
            <a:pPr algn="l" marL="518678" indent="-259339" lvl="1">
              <a:lnSpc>
                <a:spcPts val="3315"/>
              </a:lnSpc>
              <a:buAutoNum type="arabicPeriod" startAt="1"/>
            </a:pPr>
            <a:r>
              <a:rPr lang="en-US" sz="2402">
                <a:solidFill>
                  <a:srgbClr val="FFFFFF"/>
                </a:solidFill>
                <a:latin typeface="Almarai"/>
                <a:ea typeface="Almarai"/>
                <a:cs typeface="Almarai"/>
                <a:sym typeface="Almarai"/>
              </a:rPr>
              <a:t>Lucknow (64K trips, ₹9.46M revenue):</a:t>
            </a:r>
          </a:p>
          <a:p>
            <a:pPr algn="l" marL="518678" indent="-259339" lvl="1">
              <a:lnSpc>
                <a:spcPts val="3315"/>
              </a:lnSpc>
              <a:buFont typeface="Arial"/>
              <a:buChar char="•"/>
            </a:pPr>
            <a:r>
              <a:rPr lang="en-US" sz="2402">
                <a:solidFill>
                  <a:srgbClr val="FFFFFF"/>
                </a:solidFill>
                <a:latin typeface="Almarai"/>
                <a:ea typeface="Almarai"/>
                <a:cs typeface="Almarai"/>
                <a:sym typeface="Almarai"/>
              </a:rPr>
              <a:t>Moderate revenue despite high trips indicates the dominance of shorter or medium, low-fare rides, likely influenced by local commute needs.</a:t>
            </a:r>
          </a:p>
          <a:p>
            <a:pPr algn="l" marL="518678" indent="-259339" lvl="1">
              <a:lnSpc>
                <a:spcPts val="3315"/>
              </a:lnSpc>
              <a:buFont typeface="Arial"/>
              <a:buChar char="•"/>
            </a:pPr>
            <a:r>
              <a:rPr lang="en-US" sz="2402">
                <a:solidFill>
                  <a:srgbClr val="FFFFFF"/>
                </a:solidFill>
                <a:latin typeface="Almarai"/>
                <a:ea typeface="Almarai"/>
                <a:cs typeface="Almarai"/>
                <a:sym typeface="Almarai"/>
              </a:rPr>
              <a:t>A mixed demand base of administrative travel, local commuters, and limited tourism activity.</a:t>
            </a:r>
          </a:p>
          <a:p>
            <a:pPr algn="l" marL="518678" indent="-259339" lvl="1">
              <a:lnSpc>
                <a:spcPts val="3315"/>
              </a:lnSpc>
              <a:buAutoNum type="arabicPeriod" startAt="1"/>
            </a:pPr>
            <a:r>
              <a:rPr lang="en-US" sz="2402">
                <a:solidFill>
                  <a:srgbClr val="FFFFFF"/>
                </a:solidFill>
                <a:latin typeface="Almarai"/>
                <a:ea typeface="Almarai"/>
                <a:cs typeface="Almarai"/>
                <a:sym typeface="Almarai"/>
              </a:rPr>
              <a:t>Surat (55K trips, ₹6.43M revenue):</a:t>
            </a:r>
          </a:p>
          <a:p>
            <a:pPr algn="l" marL="518678" indent="-259339" lvl="1">
              <a:lnSpc>
                <a:spcPts val="3315"/>
              </a:lnSpc>
              <a:spcBef>
                <a:spcPct val="0"/>
              </a:spcBef>
              <a:buFont typeface="Arial"/>
              <a:buChar char="•"/>
            </a:pPr>
            <a:r>
              <a:rPr lang="en-US" sz="2402">
                <a:solidFill>
                  <a:srgbClr val="FFFFFF"/>
                </a:solidFill>
                <a:latin typeface="Almarai"/>
                <a:ea typeface="Almarai"/>
                <a:cs typeface="Almarai"/>
                <a:sym typeface="Almarai"/>
              </a:rPr>
              <a:t>Consistent business travel likely drives trip volume. Lower revenue suggests shorter or medium ride distances or competitive pricing strategies to attract customers.</a:t>
            </a:r>
          </a:p>
        </p:txBody>
      </p:sp>
      <p:sp>
        <p:nvSpPr>
          <p:cNvPr name="TextBox 16" id="16"/>
          <p:cNvSpPr txBox="true"/>
          <p:nvPr/>
        </p:nvSpPr>
        <p:spPr>
          <a:xfrm rot="0">
            <a:off x="1473780" y="819311"/>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7" id="17"/>
          <p:cNvSpPr txBox="true"/>
          <p:nvPr/>
        </p:nvSpPr>
        <p:spPr>
          <a:xfrm rot="0">
            <a:off x="1028700" y="2200206"/>
            <a:ext cx="8922905"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Top and Bottom Performing Cities by total trips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212981"/>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676459"/>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11266954" y="2066886"/>
            <a:ext cx="5122077" cy="3654884"/>
          </a:xfrm>
          <a:custGeom>
            <a:avLst/>
            <a:gdLst/>
            <a:ahLst/>
            <a:cxnLst/>
            <a:rect r="r" b="b" t="t" l="l"/>
            <a:pathLst>
              <a:path h="3654884" w="5122077">
                <a:moveTo>
                  <a:pt x="0" y="0"/>
                </a:moveTo>
                <a:lnTo>
                  <a:pt x="5122077" y="0"/>
                </a:lnTo>
                <a:lnTo>
                  <a:pt x="5122077" y="3654883"/>
                </a:lnTo>
                <a:lnTo>
                  <a:pt x="0" y="3654883"/>
                </a:lnTo>
                <a:lnTo>
                  <a:pt x="0" y="0"/>
                </a:lnTo>
                <a:close/>
              </a:path>
            </a:pathLst>
          </a:custGeom>
          <a:blipFill>
            <a:blip r:embed="rId4"/>
            <a:stretch>
              <a:fillRect l="0" t="0" r="0" b="0"/>
            </a:stretch>
          </a:blipFill>
        </p:spPr>
      </p:sp>
      <p:sp>
        <p:nvSpPr>
          <p:cNvPr name="Freeform 13" id="13"/>
          <p:cNvSpPr/>
          <p:nvPr/>
        </p:nvSpPr>
        <p:spPr>
          <a:xfrm flipH="false" flipV="false" rot="0">
            <a:off x="9569095" y="5968109"/>
            <a:ext cx="8517795" cy="3748413"/>
          </a:xfrm>
          <a:custGeom>
            <a:avLst/>
            <a:gdLst/>
            <a:ahLst/>
            <a:cxnLst/>
            <a:rect r="r" b="b" t="t" l="l"/>
            <a:pathLst>
              <a:path h="3748413" w="8517795">
                <a:moveTo>
                  <a:pt x="0" y="0"/>
                </a:moveTo>
                <a:lnTo>
                  <a:pt x="8517795" y="0"/>
                </a:lnTo>
                <a:lnTo>
                  <a:pt x="8517795" y="3748413"/>
                </a:lnTo>
                <a:lnTo>
                  <a:pt x="0" y="3748413"/>
                </a:lnTo>
                <a:lnTo>
                  <a:pt x="0" y="0"/>
                </a:lnTo>
                <a:close/>
              </a:path>
            </a:pathLst>
          </a:custGeom>
          <a:blipFill>
            <a:blip r:embed="rId5"/>
            <a:stretch>
              <a:fillRect l="0" t="0" r="0" b="0"/>
            </a:stretch>
          </a:blipFill>
        </p:spPr>
      </p:sp>
      <p:sp>
        <p:nvSpPr>
          <p:cNvPr name="TextBox 14" id="14"/>
          <p:cNvSpPr txBox="true"/>
          <p:nvPr/>
        </p:nvSpPr>
        <p:spPr>
          <a:xfrm rot="0">
            <a:off x="4014318" y="793571"/>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5" id="15"/>
          <p:cNvSpPr txBox="true"/>
          <p:nvPr/>
        </p:nvSpPr>
        <p:spPr>
          <a:xfrm rot="0">
            <a:off x="1227115" y="2656079"/>
            <a:ext cx="8371068" cy="5474915"/>
          </a:xfrm>
          <a:prstGeom prst="rect">
            <a:avLst/>
          </a:prstGeom>
        </p:spPr>
        <p:txBody>
          <a:bodyPr anchor="t" rtlCol="false" tIns="0" lIns="0" bIns="0" rIns="0">
            <a:spAutoFit/>
          </a:bodyPr>
          <a:lstStyle/>
          <a:p>
            <a:pPr algn="l" marL="561857" indent="-280929" lvl="1">
              <a:lnSpc>
                <a:spcPts val="3591"/>
              </a:lnSpc>
              <a:buFont typeface="Arial"/>
              <a:buChar char="•"/>
            </a:pPr>
            <a:r>
              <a:rPr lang="en-US" b="true" sz="2602">
                <a:solidFill>
                  <a:srgbClr val="17E3B2"/>
                </a:solidFill>
                <a:latin typeface="Almarai Bold"/>
                <a:ea typeface="Almarai Bold"/>
                <a:cs typeface="Almarai Bold"/>
                <a:sym typeface="Almarai Bold"/>
              </a:rPr>
              <a:t>Bottom Performing Cities:</a:t>
            </a:r>
          </a:p>
          <a:p>
            <a:pPr algn="l" marL="518678" indent="-259339" lvl="1">
              <a:lnSpc>
                <a:spcPts val="3315"/>
              </a:lnSpc>
              <a:buAutoNum type="arabicPeriod" startAt="1"/>
            </a:pPr>
            <a:r>
              <a:rPr lang="en-US" sz="2402">
                <a:solidFill>
                  <a:srgbClr val="FFFFFF"/>
                </a:solidFill>
                <a:latin typeface="Almarai"/>
                <a:ea typeface="Almarai"/>
                <a:cs typeface="Almarai"/>
                <a:sym typeface="Almarai"/>
              </a:rPr>
              <a:t>Visakhapatnam (28K trips, ₹8.02M revenue):</a:t>
            </a:r>
          </a:p>
          <a:p>
            <a:pPr algn="l" marL="518678" indent="-259339" lvl="1">
              <a:lnSpc>
                <a:spcPts val="3315"/>
              </a:lnSpc>
              <a:buFont typeface="Arial"/>
              <a:buChar char="•"/>
            </a:pPr>
            <a:r>
              <a:rPr lang="en-US" sz="2402">
                <a:solidFill>
                  <a:srgbClr val="FFFFFF"/>
                </a:solidFill>
                <a:latin typeface="Almarai"/>
                <a:ea typeface="Almarai"/>
                <a:cs typeface="Almarai"/>
                <a:sym typeface="Almarai"/>
              </a:rPr>
              <a:t>Despite low trip volume, revenue is relatively high, possibly due to longer-distance trips or higher fare rates from tourism demand.</a:t>
            </a:r>
          </a:p>
          <a:p>
            <a:pPr algn="l" marL="518678" indent="-259339" lvl="1">
              <a:lnSpc>
                <a:spcPts val="3315"/>
              </a:lnSpc>
              <a:buFont typeface="Arial"/>
              <a:buChar char="•"/>
            </a:pPr>
            <a:r>
              <a:rPr lang="en-US" sz="2402">
                <a:solidFill>
                  <a:srgbClr val="FFFFFF"/>
                </a:solidFill>
                <a:latin typeface="Almarai"/>
                <a:ea typeface="Almarai"/>
                <a:cs typeface="Almarai"/>
                <a:sym typeface="Almarai"/>
              </a:rPr>
              <a:t>Operational inefficiencies or limited service reach may be restricting trip volume.</a:t>
            </a:r>
          </a:p>
          <a:p>
            <a:pPr algn="l" marL="518678" indent="-259339" lvl="1">
              <a:lnSpc>
                <a:spcPts val="3315"/>
              </a:lnSpc>
              <a:buAutoNum type="arabicPeriod" startAt="1"/>
            </a:pPr>
            <a:r>
              <a:rPr lang="en-US" sz="2402">
                <a:solidFill>
                  <a:srgbClr val="FFFFFF"/>
                </a:solidFill>
                <a:latin typeface="Almarai"/>
                <a:ea typeface="Almarai"/>
                <a:cs typeface="Almarai"/>
                <a:sym typeface="Almarai"/>
              </a:rPr>
              <a:t>Coimbatore (21K trips, ₹3.52M revenue):</a:t>
            </a:r>
          </a:p>
          <a:p>
            <a:pPr algn="l" marL="518678" indent="-259339" lvl="1">
              <a:lnSpc>
                <a:spcPts val="3315"/>
              </a:lnSpc>
              <a:buFont typeface="Arial"/>
              <a:buChar char="•"/>
            </a:pPr>
            <a:r>
              <a:rPr lang="en-US" sz="2402">
                <a:solidFill>
                  <a:srgbClr val="FFFFFF"/>
                </a:solidFill>
                <a:latin typeface="Almarai"/>
                <a:ea typeface="Almarai"/>
                <a:cs typeface="Almarai"/>
                <a:sym typeface="Almarai"/>
              </a:rPr>
              <a:t>Low trip volume and revenue suggest limited demand or reliance on alternative transportation modes like buses or autos.</a:t>
            </a:r>
          </a:p>
          <a:p>
            <a:pPr algn="l" marL="518678" indent="-259339" lvl="1">
              <a:lnSpc>
                <a:spcPts val="3315"/>
              </a:lnSpc>
              <a:buFont typeface="Arial"/>
              <a:buChar char="•"/>
            </a:pPr>
            <a:r>
              <a:rPr lang="en-US" sz="2402">
                <a:solidFill>
                  <a:srgbClr val="FFFFFF"/>
                </a:solidFill>
                <a:latin typeface="Almarai"/>
                <a:ea typeface="Almarai"/>
                <a:cs typeface="Almarai"/>
                <a:sym typeface="Almarai"/>
              </a:rPr>
              <a:t>Opportunities exist in targeting the growing tech sector and student populations.</a:t>
            </a:r>
          </a:p>
        </p:txBody>
      </p:sp>
      <p:sp>
        <p:nvSpPr>
          <p:cNvPr name="TextBox 16" id="16"/>
          <p:cNvSpPr txBox="true"/>
          <p:nvPr/>
        </p:nvSpPr>
        <p:spPr>
          <a:xfrm rot="0">
            <a:off x="1473780" y="819311"/>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7" id="17"/>
          <p:cNvSpPr txBox="true"/>
          <p:nvPr/>
        </p:nvSpPr>
        <p:spPr>
          <a:xfrm rot="0">
            <a:off x="1227115" y="2009736"/>
            <a:ext cx="8922905"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Top and Bottom Performing Cities by total trips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56" y="0"/>
            <a:ext cx="18279644" cy="10282300"/>
          </a:xfrm>
          <a:custGeom>
            <a:avLst/>
            <a:gdLst/>
            <a:ahLst/>
            <a:cxnLst/>
            <a:rect r="r" b="b" t="t" l="l"/>
            <a:pathLst>
              <a:path h="10282300" w="18279644">
                <a:moveTo>
                  <a:pt x="0" y="0"/>
                </a:moveTo>
                <a:lnTo>
                  <a:pt x="18279644" y="0"/>
                </a:lnTo>
                <a:lnTo>
                  <a:pt x="18279644" y="10282300"/>
                </a:lnTo>
                <a:lnTo>
                  <a:pt x="0" y="10282300"/>
                </a:lnTo>
                <a:lnTo>
                  <a:pt x="0" y="0"/>
                </a:lnTo>
                <a:close/>
              </a:path>
            </a:pathLst>
          </a:custGeom>
          <a:blipFill>
            <a:blip r:embed="rId2"/>
            <a:stretch>
              <a:fillRect l="0" t="0" r="0" b="0"/>
            </a:stretch>
          </a:blipFill>
        </p:spPr>
      </p:sp>
      <p:grpSp>
        <p:nvGrpSpPr>
          <p:cNvPr name="Group 3" id="3"/>
          <p:cNvGrpSpPr/>
          <p:nvPr/>
        </p:nvGrpSpPr>
        <p:grpSpPr>
          <a:xfrm rot="0">
            <a:off x="1996304" y="3056638"/>
            <a:ext cx="1867358" cy="186735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6" id="6"/>
          <p:cNvGrpSpPr/>
          <p:nvPr/>
        </p:nvGrpSpPr>
        <p:grpSpPr>
          <a:xfrm rot="-10800000">
            <a:off x="15966396" y="9258300"/>
            <a:ext cx="13457996" cy="3264379"/>
            <a:chOff x="0" y="0"/>
            <a:chExt cx="17943995" cy="4352506"/>
          </a:xfrm>
        </p:grpSpPr>
        <p:sp>
          <p:nvSpPr>
            <p:cNvPr name="Freeform 7" id="7"/>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3">
                <a:extLst>
                  <a:ext uri="{96DAC541-7B7A-43D3-8B79-37D633B846F1}">
                    <asvg:svgBlip xmlns:asvg="http://schemas.microsoft.com/office/drawing/2016/SVG/main" r:embed="rId4"/>
                  </a:ext>
                </a:extLst>
              </a:blip>
              <a:stretch>
                <a:fillRect l="0" t="0" r="0" b="-26202"/>
              </a:stretch>
            </a:blipFill>
          </p:spPr>
        </p:sp>
        <p:sp>
          <p:nvSpPr>
            <p:cNvPr name="Freeform 9" id="9"/>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3">
                <a:extLst>
                  <a:ext uri="{96DAC541-7B7A-43D3-8B79-37D633B846F1}">
                    <asvg:svgBlip xmlns:asvg="http://schemas.microsoft.com/office/drawing/2016/SVG/main" r:embed="rId4"/>
                  </a:ext>
                </a:extLst>
              </a:blip>
              <a:stretch>
                <a:fillRect l="0" t="0" r="0" b="-26202"/>
              </a:stretch>
            </a:blipFill>
          </p:spPr>
        </p:sp>
      </p:grpSp>
      <p:sp>
        <p:nvSpPr>
          <p:cNvPr name="Freeform 11" id="11"/>
          <p:cNvSpPr/>
          <p:nvPr/>
        </p:nvSpPr>
        <p:spPr>
          <a:xfrm flipH="false" flipV="false" rot="0">
            <a:off x="14613775" y="-4787359"/>
            <a:ext cx="8754599" cy="8754599"/>
          </a:xfrm>
          <a:custGeom>
            <a:avLst/>
            <a:gdLst/>
            <a:ahLst/>
            <a:cxnLst/>
            <a:rect r="r" b="b" t="t" l="l"/>
            <a:pathLst>
              <a:path h="8754599" w="8754599">
                <a:moveTo>
                  <a:pt x="0" y="0"/>
                </a:moveTo>
                <a:lnTo>
                  <a:pt x="8754599" y="0"/>
                </a:lnTo>
                <a:lnTo>
                  <a:pt x="8754599" y="8754598"/>
                </a:lnTo>
                <a:lnTo>
                  <a:pt x="0" y="87545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5763958" y="-781916"/>
            <a:ext cx="1683983" cy="2405689"/>
            <a:chOff x="0" y="0"/>
            <a:chExt cx="4445000" cy="6350000"/>
          </a:xfrm>
        </p:grpSpPr>
        <p:sp>
          <p:nvSpPr>
            <p:cNvPr name="Freeform 13" id="1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7"/>
              <a:stretch>
                <a:fillRect l="-201730" t="0" r="-201730" b="0"/>
              </a:stretch>
            </a:blipFill>
          </p:spPr>
        </p:sp>
      </p:grpSp>
      <p:grpSp>
        <p:nvGrpSpPr>
          <p:cNvPr name="Group 14" id="14"/>
          <p:cNvGrpSpPr/>
          <p:nvPr/>
        </p:nvGrpSpPr>
        <p:grpSpPr>
          <a:xfrm rot="-10800000">
            <a:off x="796106" y="7929818"/>
            <a:ext cx="1683983" cy="2405689"/>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7"/>
              <a:stretch>
                <a:fillRect l="-201730" t="0" r="-201730" b="0"/>
              </a:stretch>
            </a:blipFill>
          </p:spPr>
        </p:sp>
      </p:grpSp>
      <p:grpSp>
        <p:nvGrpSpPr>
          <p:cNvPr name="Group 16" id="16"/>
          <p:cNvGrpSpPr/>
          <p:nvPr/>
        </p:nvGrpSpPr>
        <p:grpSpPr>
          <a:xfrm rot="5400000">
            <a:off x="14472073" y="781782"/>
            <a:ext cx="841991" cy="8419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26211" t="0" r="-126211" b="0"/>
              </a:stretch>
            </a:blipFill>
          </p:spPr>
        </p:sp>
      </p:grpSp>
      <p:grpSp>
        <p:nvGrpSpPr>
          <p:cNvPr name="Group 18" id="18"/>
          <p:cNvGrpSpPr/>
          <p:nvPr/>
        </p:nvGrpSpPr>
        <p:grpSpPr>
          <a:xfrm rot="-5400000">
            <a:off x="2929983" y="7929818"/>
            <a:ext cx="841991" cy="84199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26211" t="0" r="-126211" b="0"/>
              </a:stretch>
            </a:blipFill>
          </p:spPr>
        </p:sp>
      </p:grpSp>
      <p:grpSp>
        <p:nvGrpSpPr>
          <p:cNvPr name="Group 20" id="20"/>
          <p:cNvGrpSpPr/>
          <p:nvPr/>
        </p:nvGrpSpPr>
        <p:grpSpPr>
          <a:xfrm rot="0">
            <a:off x="17259300" y="2066886"/>
            <a:ext cx="5754080" cy="8220114"/>
            <a:chOff x="0" y="0"/>
            <a:chExt cx="4445000" cy="6350000"/>
          </a:xfrm>
        </p:grpSpPr>
        <p:sp>
          <p:nvSpPr>
            <p:cNvPr name="Freeform 21" id="2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7"/>
              <a:stretch>
                <a:fillRect l="-201730" t="0" r="-201730" b="0"/>
              </a:stretch>
            </a:blipFill>
          </p:spPr>
        </p:sp>
      </p:grpSp>
      <p:grpSp>
        <p:nvGrpSpPr>
          <p:cNvPr name="Group 22" id="22"/>
          <p:cNvGrpSpPr/>
          <p:nvPr/>
        </p:nvGrpSpPr>
        <p:grpSpPr>
          <a:xfrm rot="0">
            <a:off x="-5173055" y="-2043171"/>
            <a:ext cx="5754080" cy="8220114"/>
            <a:chOff x="0" y="0"/>
            <a:chExt cx="4445000" cy="6350000"/>
          </a:xfrm>
        </p:grpSpPr>
        <p:sp>
          <p:nvSpPr>
            <p:cNvPr name="Freeform 23" id="2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7"/>
              <a:stretch>
                <a:fillRect l="-201730" t="0" r="-201730" b="0"/>
              </a:stretch>
            </a:blipFill>
          </p:spPr>
        </p:sp>
      </p:grpSp>
      <p:grpSp>
        <p:nvGrpSpPr>
          <p:cNvPr name="Group 24" id="24"/>
          <p:cNvGrpSpPr/>
          <p:nvPr/>
        </p:nvGrpSpPr>
        <p:grpSpPr>
          <a:xfrm rot="0">
            <a:off x="1638097" y="5362146"/>
            <a:ext cx="94516" cy="3273893"/>
            <a:chOff x="0" y="0"/>
            <a:chExt cx="24893" cy="862260"/>
          </a:xfrm>
        </p:grpSpPr>
        <p:sp>
          <p:nvSpPr>
            <p:cNvPr name="Freeform 25" id="25"/>
            <p:cNvSpPr/>
            <p:nvPr/>
          </p:nvSpPr>
          <p:spPr>
            <a:xfrm flipH="false" flipV="false" rot="0">
              <a:off x="0" y="0"/>
              <a:ext cx="24893" cy="862260"/>
            </a:xfrm>
            <a:custGeom>
              <a:avLst/>
              <a:gdLst/>
              <a:ahLst/>
              <a:cxnLst/>
              <a:rect r="r" b="b" t="t" l="l"/>
              <a:pathLst>
                <a:path h="862260" w="24893">
                  <a:moveTo>
                    <a:pt x="0" y="0"/>
                  </a:moveTo>
                  <a:lnTo>
                    <a:pt x="24893" y="0"/>
                  </a:lnTo>
                  <a:lnTo>
                    <a:pt x="24893" y="862260"/>
                  </a:lnTo>
                  <a:lnTo>
                    <a:pt x="0" y="862260"/>
                  </a:lnTo>
                  <a:close/>
                </a:path>
              </a:pathLst>
            </a:custGeom>
            <a:solidFill>
              <a:srgbClr val="145DA0"/>
            </a:solidFill>
          </p:spPr>
        </p:sp>
        <p:sp>
          <p:nvSpPr>
            <p:cNvPr name="TextBox 26" id="26"/>
            <p:cNvSpPr txBox="true"/>
            <p:nvPr/>
          </p:nvSpPr>
          <p:spPr>
            <a:xfrm>
              <a:off x="0" y="-47625"/>
              <a:ext cx="24893" cy="909885"/>
            </a:xfrm>
            <a:prstGeom prst="rect">
              <a:avLst/>
            </a:prstGeom>
          </p:spPr>
          <p:txBody>
            <a:bodyPr anchor="ctr" rtlCol="false" tIns="50800" lIns="50800" bIns="50800" rIns="50800"/>
            <a:lstStyle/>
            <a:p>
              <a:pPr algn="ctr">
                <a:lnSpc>
                  <a:spcPts val="2605"/>
                </a:lnSpc>
              </a:pPr>
            </a:p>
          </p:txBody>
        </p:sp>
      </p:grpSp>
      <p:grpSp>
        <p:nvGrpSpPr>
          <p:cNvPr name="Group 27" id="27"/>
          <p:cNvGrpSpPr/>
          <p:nvPr/>
        </p:nvGrpSpPr>
        <p:grpSpPr>
          <a:xfrm rot="5400000">
            <a:off x="4391958" y="1202778"/>
            <a:ext cx="1224824" cy="122482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26211" t="0" r="-126211" b="0"/>
              </a:stretch>
            </a:blipFill>
          </p:spPr>
        </p:sp>
      </p:grpSp>
      <p:grpSp>
        <p:nvGrpSpPr>
          <p:cNvPr name="Group 29" id="29"/>
          <p:cNvGrpSpPr/>
          <p:nvPr/>
        </p:nvGrpSpPr>
        <p:grpSpPr>
          <a:xfrm rot="0">
            <a:off x="5854387" y="3056638"/>
            <a:ext cx="1867358" cy="186735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32" id="32"/>
          <p:cNvGrpSpPr/>
          <p:nvPr/>
        </p:nvGrpSpPr>
        <p:grpSpPr>
          <a:xfrm rot="0">
            <a:off x="9712470" y="3056638"/>
            <a:ext cx="1867358" cy="186735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35" id="35"/>
          <p:cNvGrpSpPr/>
          <p:nvPr/>
        </p:nvGrpSpPr>
        <p:grpSpPr>
          <a:xfrm rot="0">
            <a:off x="13446706" y="3056638"/>
            <a:ext cx="1867358" cy="1867358"/>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38" id="38"/>
          <p:cNvSpPr/>
          <p:nvPr/>
        </p:nvSpPr>
        <p:spPr>
          <a:xfrm flipH="false" flipV="false" rot="0">
            <a:off x="2331643" y="3467891"/>
            <a:ext cx="1196679" cy="1196679"/>
          </a:xfrm>
          <a:custGeom>
            <a:avLst/>
            <a:gdLst/>
            <a:ahLst/>
            <a:cxnLst/>
            <a:rect r="r" b="b" t="t" l="l"/>
            <a:pathLst>
              <a:path h="1196679" w="1196679">
                <a:moveTo>
                  <a:pt x="0" y="0"/>
                </a:moveTo>
                <a:lnTo>
                  <a:pt x="1196679" y="0"/>
                </a:lnTo>
                <a:lnTo>
                  <a:pt x="1196679" y="1196679"/>
                </a:lnTo>
                <a:lnTo>
                  <a:pt x="0" y="1196679"/>
                </a:lnTo>
                <a:lnTo>
                  <a:pt x="0" y="0"/>
                </a:lnTo>
                <a:close/>
              </a:path>
            </a:pathLst>
          </a:custGeom>
          <a:blipFill>
            <a:blip r:embed="rId8"/>
            <a:stretch>
              <a:fillRect l="0" t="0" r="0" b="0"/>
            </a:stretch>
          </a:blipFill>
        </p:spPr>
      </p:sp>
      <p:sp>
        <p:nvSpPr>
          <p:cNvPr name="Freeform 39" id="39"/>
          <p:cNvSpPr/>
          <p:nvPr/>
        </p:nvSpPr>
        <p:spPr>
          <a:xfrm flipH="false" flipV="false" rot="0">
            <a:off x="6261454" y="3467891"/>
            <a:ext cx="1053224" cy="1053224"/>
          </a:xfrm>
          <a:custGeom>
            <a:avLst/>
            <a:gdLst/>
            <a:ahLst/>
            <a:cxnLst/>
            <a:rect r="r" b="b" t="t" l="l"/>
            <a:pathLst>
              <a:path h="1053224" w="1053224">
                <a:moveTo>
                  <a:pt x="0" y="0"/>
                </a:moveTo>
                <a:lnTo>
                  <a:pt x="1053224" y="0"/>
                </a:lnTo>
                <a:lnTo>
                  <a:pt x="1053224" y="1053224"/>
                </a:lnTo>
                <a:lnTo>
                  <a:pt x="0" y="1053224"/>
                </a:lnTo>
                <a:lnTo>
                  <a:pt x="0" y="0"/>
                </a:lnTo>
                <a:close/>
              </a:path>
            </a:pathLst>
          </a:custGeom>
          <a:blipFill>
            <a:blip r:embed="rId9"/>
            <a:stretch>
              <a:fillRect l="0" t="0" r="0" b="0"/>
            </a:stretch>
          </a:blipFill>
        </p:spPr>
      </p:sp>
      <p:sp>
        <p:nvSpPr>
          <p:cNvPr name="Freeform 40" id="40"/>
          <p:cNvSpPr/>
          <p:nvPr/>
        </p:nvSpPr>
        <p:spPr>
          <a:xfrm flipH="false" flipV="false" rot="0">
            <a:off x="10047263" y="3395617"/>
            <a:ext cx="1197772" cy="1197772"/>
          </a:xfrm>
          <a:custGeom>
            <a:avLst/>
            <a:gdLst/>
            <a:ahLst/>
            <a:cxnLst/>
            <a:rect r="r" b="b" t="t" l="l"/>
            <a:pathLst>
              <a:path h="1197772" w="1197772">
                <a:moveTo>
                  <a:pt x="0" y="0"/>
                </a:moveTo>
                <a:lnTo>
                  <a:pt x="1197772" y="0"/>
                </a:lnTo>
                <a:lnTo>
                  <a:pt x="1197772" y="1197772"/>
                </a:lnTo>
                <a:lnTo>
                  <a:pt x="0" y="1197772"/>
                </a:lnTo>
                <a:lnTo>
                  <a:pt x="0" y="0"/>
                </a:lnTo>
                <a:close/>
              </a:path>
            </a:pathLst>
          </a:custGeom>
          <a:blipFill>
            <a:blip r:embed="rId10"/>
            <a:stretch>
              <a:fillRect l="0" t="0" r="0" b="0"/>
            </a:stretch>
          </a:blipFill>
        </p:spPr>
      </p:sp>
      <p:sp>
        <p:nvSpPr>
          <p:cNvPr name="Freeform 41" id="41"/>
          <p:cNvSpPr/>
          <p:nvPr/>
        </p:nvSpPr>
        <p:spPr>
          <a:xfrm flipH="false" flipV="false" rot="0">
            <a:off x="13781499" y="3395617"/>
            <a:ext cx="1197772" cy="1197772"/>
          </a:xfrm>
          <a:custGeom>
            <a:avLst/>
            <a:gdLst/>
            <a:ahLst/>
            <a:cxnLst/>
            <a:rect r="r" b="b" t="t" l="l"/>
            <a:pathLst>
              <a:path h="1197772" w="1197772">
                <a:moveTo>
                  <a:pt x="0" y="0"/>
                </a:moveTo>
                <a:lnTo>
                  <a:pt x="1197772" y="0"/>
                </a:lnTo>
                <a:lnTo>
                  <a:pt x="1197772" y="1197772"/>
                </a:lnTo>
                <a:lnTo>
                  <a:pt x="0" y="1197772"/>
                </a:lnTo>
                <a:lnTo>
                  <a:pt x="0" y="0"/>
                </a:lnTo>
                <a:close/>
              </a:path>
            </a:pathLst>
          </a:custGeom>
          <a:blipFill>
            <a:blip r:embed="rId11"/>
            <a:stretch>
              <a:fillRect l="0" t="0" r="0" b="0"/>
            </a:stretch>
          </a:blipFill>
        </p:spPr>
      </p:sp>
      <p:sp>
        <p:nvSpPr>
          <p:cNvPr name="TextBox 42" id="42"/>
          <p:cNvSpPr txBox="true"/>
          <p:nvPr/>
        </p:nvSpPr>
        <p:spPr>
          <a:xfrm rot="0">
            <a:off x="5674081" y="1262156"/>
            <a:ext cx="8882396" cy="1077101"/>
          </a:xfrm>
          <a:prstGeom prst="rect">
            <a:avLst/>
          </a:prstGeom>
        </p:spPr>
        <p:txBody>
          <a:bodyPr anchor="t" rtlCol="false" tIns="0" lIns="0" bIns="0" rIns="0">
            <a:spAutoFit/>
          </a:bodyPr>
          <a:lstStyle/>
          <a:p>
            <a:pPr algn="ctr" marL="0" indent="0" lvl="0">
              <a:lnSpc>
                <a:spcPts val="8211"/>
              </a:lnSpc>
              <a:spcBef>
                <a:spcPct val="0"/>
              </a:spcBef>
            </a:pPr>
            <a:r>
              <a:rPr lang="en-US" b="true" sz="6842">
                <a:solidFill>
                  <a:srgbClr val="FFFFFF"/>
                </a:solidFill>
                <a:latin typeface="Almarai Bold"/>
                <a:ea typeface="Almarai Bold"/>
                <a:cs typeface="Almarai Bold"/>
                <a:sym typeface="Almarai Bold"/>
              </a:rPr>
              <a:t>ABOUT COMPANY</a:t>
            </a:r>
          </a:p>
        </p:txBody>
      </p:sp>
      <p:sp>
        <p:nvSpPr>
          <p:cNvPr name="TextBox 43" id="43"/>
          <p:cNvSpPr txBox="true"/>
          <p:nvPr/>
        </p:nvSpPr>
        <p:spPr>
          <a:xfrm rot="0">
            <a:off x="1996304" y="5972067"/>
            <a:ext cx="3008067" cy="2663973"/>
          </a:xfrm>
          <a:prstGeom prst="rect">
            <a:avLst/>
          </a:prstGeom>
        </p:spPr>
        <p:txBody>
          <a:bodyPr anchor="t" rtlCol="false" tIns="0" lIns="0" bIns="0" rIns="0">
            <a:spAutoFit/>
          </a:bodyPr>
          <a:lstStyle/>
          <a:p>
            <a:pPr algn="l" marL="0" indent="0" lvl="0">
              <a:lnSpc>
                <a:spcPts val="3057"/>
              </a:lnSpc>
              <a:spcBef>
                <a:spcPct val="0"/>
              </a:spcBef>
            </a:pPr>
            <a:r>
              <a:rPr lang="en-US" sz="2215">
                <a:solidFill>
                  <a:srgbClr val="FFFFFF"/>
                </a:solidFill>
                <a:latin typeface="Almarai"/>
                <a:ea typeface="Almarai"/>
                <a:cs typeface="Almarai"/>
                <a:sym typeface="Almarai"/>
              </a:rPr>
              <a:t>Established two years ago, Goodcabs is a cab service provider with a strong foothold in the Indian market, particularly in tier-2 cities.</a:t>
            </a:r>
          </a:p>
        </p:txBody>
      </p:sp>
      <p:sp>
        <p:nvSpPr>
          <p:cNvPr name="TextBox 44" id="44"/>
          <p:cNvSpPr txBox="true"/>
          <p:nvPr/>
        </p:nvSpPr>
        <p:spPr>
          <a:xfrm rot="0">
            <a:off x="1996304" y="5304996"/>
            <a:ext cx="2873520" cy="469413"/>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INTRODUCTION</a:t>
            </a:r>
          </a:p>
        </p:txBody>
      </p:sp>
      <p:sp>
        <p:nvSpPr>
          <p:cNvPr name="TextBox 45" id="45"/>
          <p:cNvSpPr txBox="true"/>
          <p:nvPr/>
        </p:nvSpPr>
        <p:spPr>
          <a:xfrm rot="0">
            <a:off x="4276247" y="1345630"/>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01</a:t>
            </a:r>
          </a:p>
        </p:txBody>
      </p:sp>
      <p:grpSp>
        <p:nvGrpSpPr>
          <p:cNvPr name="Group 46" id="46"/>
          <p:cNvGrpSpPr/>
          <p:nvPr/>
        </p:nvGrpSpPr>
        <p:grpSpPr>
          <a:xfrm rot="0">
            <a:off x="5470283" y="5362146"/>
            <a:ext cx="94516" cy="3273893"/>
            <a:chOff x="0" y="0"/>
            <a:chExt cx="24893" cy="862260"/>
          </a:xfrm>
        </p:grpSpPr>
        <p:sp>
          <p:nvSpPr>
            <p:cNvPr name="Freeform 47" id="47"/>
            <p:cNvSpPr/>
            <p:nvPr/>
          </p:nvSpPr>
          <p:spPr>
            <a:xfrm flipH="false" flipV="false" rot="0">
              <a:off x="0" y="0"/>
              <a:ext cx="24893" cy="862260"/>
            </a:xfrm>
            <a:custGeom>
              <a:avLst/>
              <a:gdLst/>
              <a:ahLst/>
              <a:cxnLst/>
              <a:rect r="r" b="b" t="t" l="l"/>
              <a:pathLst>
                <a:path h="862260" w="24893">
                  <a:moveTo>
                    <a:pt x="0" y="0"/>
                  </a:moveTo>
                  <a:lnTo>
                    <a:pt x="24893" y="0"/>
                  </a:lnTo>
                  <a:lnTo>
                    <a:pt x="24893" y="862260"/>
                  </a:lnTo>
                  <a:lnTo>
                    <a:pt x="0" y="862260"/>
                  </a:lnTo>
                  <a:close/>
                </a:path>
              </a:pathLst>
            </a:custGeom>
            <a:solidFill>
              <a:srgbClr val="145DA0"/>
            </a:solidFill>
          </p:spPr>
        </p:sp>
        <p:sp>
          <p:nvSpPr>
            <p:cNvPr name="TextBox 48" id="48"/>
            <p:cNvSpPr txBox="true"/>
            <p:nvPr/>
          </p:nvSpPr>
          <p:spPr>
            <a:xfrm>
              <a:off x="0" y="-47625"/>
              <a:ext cx="24893" cy="909885"/>
            </a:xfrm>
            <a:prstGeom prst="rect">
              <a:avLst/>
            </a:prstGeom>
          </p:spPr>
          <p:txBody>
            <a:bodyPr anchor="ctr" rtlCol="false" tIns="50800" lIns="50800" bIns="50800" rIns="50800"/>
            <a:lstStyle/>
            <a:p>
              <a:pPr algn="ctr">
                <a:lnSpc>
                  <a:spcPts val="2605"/>
                </a:lnSpc>
              </a:pPr>
            </a:p>
          </p:txBody>
        </p:sp>
      </p:grpSp>
      <p:sp>
        <p:nvSpPr>
          <p:cNvPr name="TextBox 49" id="49"/>
          <p:cNvSpPr txBox="true"/>
          <p:nvPr/>
        </p:nvSpPr>
        <p:spPr>
          <a:xfrm rot="0">
            <a:off x="5828489" y="5972067"/>
            <a:ext cx="3008067" cy="1520973"/>
          </a:xfrm>
          <a:prstGeom prst="rect">
            <a:avLst/>
          </a:prstGeom>
        </p:spPr>
        <p:txBody>
          <a:bodyPr anchor="t" rtlCol="false" tIns="0" lIns="0" bIns="0" rIns="0">
            <a:spAutoFit/>
          </a:bodyPr>
          <a:lstStyle/>
          <a:p>
            <a:pPr algn="l" marL="0" indent="0" lvl="0">
              <a:lnSpc>
                <a:spcPts val="3057"/>
              </a:lnSpc>
              <a:spcBef>
                <a:spcPct val="0"/>
              </a:spcBef>
            </a:pPr>
            <a:r>
              <a:rPr lang="en-US" sz="2215">
                <a:solidFill>
                  <a:srgbClr val="FFFFFF"/>
                </a:solidFill>
                <a:latin typeface="Almarai"/>
                <a:ea typeface="Almarai"/>
                <a:cs typeface="Almarai"/>
                <a:sym typeface="Almarai"/>
              </a:rPr>
              <a:t>Committed to supporting local drivers and providing excellent service to passengers.</a:t>
            </a:r>
          </a:p>
        </p:txBody>
      </p:sp>
      <p:sp>
        <p:nvSpPr>
          <p:cNvPr name="TextBox 50" id="50"/>
          <p:cNvSpPr txBox="true"/>
          <p:nvPr/>
        </p:nvSpPr>
        <p:spPr>
          <a:xfrm rot="0">
            <a:off x="5828489" y="5304996"/>
            <a:ext cx="2873520" cy="469413"/>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MISSION</a:t>
            </a:r>
          </a:p>
        </p:txBody>
      </p:sp>
      <p:grpSp>
        <p:nvGrpSpPr>
          <p:cNvPr name="Group 51" id="51"/>
          <p:cNvGrpSpPr/>
          <p:nvPr/>
        </p:nvGrpSpPr>
        <p:grpSpPr>
          <a:xfrm rot="0">
            <a:off x="9144000" y="5362146"/>
            <a:ext cx="94516" cy="3273893"/>
            <a:chOff x="0" y="0"/>
            <a:chExt cx="24893" cy="862260"/>
          </a:xfrm>
        </p:grpSpPr>
        <p:sp>
          <p:nvSpPr>
            <p:cNvPr name="Freeform 52" id="52"/>
            <p:cNvSpPr/>
            <p:nvPr/>
          </p:nvSpPr>
          <p:spPr>
            <a:xfrm flipH="false" flipV="false" rot="0">
              <a:off x="0" y="0"/>
              <a:ext cx="24893" cy="862260"/>
            </a:xfrm>
            <a:custGeom>
              <a:avLst/>
              <a:gdLst/>
              <a:ahLst/>
              <a:cxnLst/>
              <a:rect r="r" b="b" t="t" l="l"/>
              <a:pathLst>
                <a:path h="862260" w="24893">
                  <a:moveTo>
                    <a:pt x="0" y="0"/>
                  </a:moveTo>
                  <a:lnTo>
                    <a:pt x="24893" y="0"/>
                  </a:lnTo>
                  <a:lnTo>
                    <a:pt x="24893" y="862260"/>
                  </a:lnTo>
                  <a:lnTo>
                    <a:pt x="0" y="862260"/>
                  </a:lnTo>
                  <a:close/>
                </a:path>
              </a:pathLst>
            </a:custGeom>
            <a:solidFill>
              <a:srgbClr val="145DA0"/>
            </a:solidFill>
          </p:spPr>
        </p:sp>
        <p:sp>
          <p:nvSpPr>
            <p:cNvPr name="TextBox 53" id="53"/>
            <p:cNvSpPr txBox="true"/>
            <p:nvPr/>
          </p:nvSpPr>
          <p:spPr>
            <a:xfrm>
              <a:off x="0" y="-47625"/>
              <a:ext cx="24893" cy="909885"/>
            </a:xfrm>
            <a:prstGeom prst="rect">
              <a:avLst/>
            </a:prstGeom>
          </p:spPr>
          <p:txBody>
            <a:bodyPr anchor="ctr" rtlCol="false" tIns="50800" lIns="50800" bIns="50800" rIns="50800"/>
            <a:lstStyle/>
            <a:p>
              <a:pPr algn="ctr">
                <a:lnSpc>
                  <a:spcPts val="2605"/>
                </a:lnSpc>
              </a:pPr>
            </a:p>
          </p:txBody>
        </p:sp>
      </p:grpSp>
      <p:sp>
        <p:nvSpPr>
          <p:cNvPr name="TextBox 54" id="54"/>
          <p:cNvSpPr txBox="true"/>
          <p:nvPr/>
        </p:nvSpPr>
        <p:spPr>
          <a:xfrm rot="0">
            <a:off x="9502206" y="5972067"/>
            <a:ext cx="3008067" cy="1901973"/>
          </a:xfrm>
          <a:prstGeom prst="rect">
            <a:avLst/>
          </a:prstGeom>
        </p:spPr>
        <p:txBody>
          <a:bodyPr anchor="t" rtlCol="false" tIns="0" lIns="0" bIns="0" rIns="0">
            <a:spAutoFit/>
          </a:bodyPr>
          <a:lstStyle/>
          <a:p>
            <a:pPr algn="l" marL="0" indent="0" lvl="0">
              <a:lnSpc>
                <a:spcPts val="3057"/>
              </a:lnSpc>
              <a:spcBef>
                <a:spcPct val="0"/>
              </a:spcBef>
            </a:pPr>
            <a:r>
              <a:rPr lang="en-US" sz="2215">
                <a:solidFill>
                  <a:srgbClr val="FFFFFF"/>
                </a:solidFill>
                <a:latin typeface="Almarai"/>
                <a:ea typeface="Almarai"/>
                <a:cs typeface="Almarai"/>
                <a:sym typeface="Almarai"/>
              </a:rPr>
              <a:t>Operating in ten tier-2 cities across India, focusing on sustainable livelihoods for local drivers.</a:t>
            </a:r>
          </a:p>
        </p:txBody>
      </p:sp>
      <p:sp>
        <p:nvSpPr>
          <p:cNvPr name="TextBox 55" id="55"/>
          <p:cNvSpPr txBox="true"/>
          <p:nvPr/>
        </p:nvSpPr>
        <p:spPr>
          <a:xfrm rot="0">
            <a:off x="9502206" y="5304996"/>
            <a:ext cx="2873520" cy="469413"/>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OPERATIONS</a:t>
            </a:r>
          </a:p>
        </p:txBody>
      </p:sp>
      <p:grpSp>
        <p:nvGrpSpPr>
          <p:cNvPr name="Group 56" id="56"/>
          <p:cNvGrpSpPr/>
          <p:nvPr/>
        </p:nvGrpSpPr>
        <p:grpSpPr>
          <a:xfrm rot="0">
            <a:off x="12815073" y="5362146"/>
            <a:ext cx="94516" cy="3273893"/>
            <a:chOff x="0" y="0"/>
            <a:chExt cx="24893" cy="862260"/>
          </a:xfrm>
        </p:grpSpPr>
        <p:sp>
          <p:nvSpPr>
            <p:cNvPr name="Freeform 57" id="57"/>
            <p:cNvSpPr/>
            <p:nvPr/>
          </p:nvSpPr>
          <p:spPr>
            <a:xfrm flipH="false" flipV="false" rot="0">
              <a:off x="0" y="0"/>
              <a:ext cx="24893" cy="862260"/>
            </a:xfrm>
            <a:custGeom>
              <a:avLst/>
              <a:gdLst/>
              <a:ahLst/>
              <a:cxnLst/>
              <a:rect r="r" b="b" t="t" l="l"/>
              <a:pathLst>
                <a:path h="862260" w="24893">
                  <a:moveTo>
                    <a:pt x="0" y="0"/>
                  </a:moveTo>
                  <a:lnTo>
                    <a:pt x="24893" y="0"/>
                  </a:lnTo>
                  <a:lnTo>
                    <a:pt x="24893" y="862260"/>
                  </a:lnTo>
                  <a:lnTo>
                    <a:pt x="0" y="862260"/>
                  </a:lnTo>
                  <a:close/>
                </a:path>
              </a:pathLst>
            </a:custGeom>
            <a:solidFill>
              <a:srgbClr val="145DA0"/>
            </a:solidFill>
          </p:spPr>
        </p:sp>
        <p:sp>
          <p:nvSpPr>
            <p:cNvPr name="TextBox 58" id="58"/>
            <p:cNvSpPr txBox="true"/>
            <p:nvPr/>
          </p:nvSpPr>
          <p:spPr>
            <a:xfrm>
              <a:off x="0" y="-47625"/>
              <a:ext cx="24893" cy="909885"/>
            </a:xfrm>
            <a:prstGeom prst="rect">
              <a:avLst/>
            </a:prstGeom>
          </p:spPr>
          <p:txBody>
            <a:bodyPr anchor="ctr" rtlCol="false" tIns="50800" lIns="50800" bIns="50800" rIns="50800"/>
            <a:lstStyle/>
            <a:p>
              <a:pPr algn="ctr">
                <a:lnSpc>
                  <a:spcPts val="2605"/>
                </a:lnSpc>
              </a:pPr>
            </a:p>
          </p:txBody>
        </p:sp>
      </p:grpSp>
      <p:sp>
        <p:nvSpPr>
          <p:cNvPr name="TextBox 59" id="59"/>
          <p:cNvSpPr txBox="true"/>
          <p:nvPr/>
        </p:nvSpPr>
        <p:spPr>
          <a:xfrm rot="0">
            <a:off x="13173279" y="5972067"/>
            <a:ext cx="3008067" cy="1520973"/>
          </a:xfrm>
          <a:prstGeom prst="rect">
            <a:avLst/>
          </a:prstGeom>
        </p:spPr>
        <p:txBody>
          <a:bodyPr anchor="t" rtlCol="false" tIns="0" lIns="0" bIns="0" rIns="0">
            <a:spAutoFit/>
          </a:bodyPr>
          <a:lstStyle/>
          <a:p>
            <a:pPr algn="l" marL="0" indent="0" lvl="0">
              <a:lnSpc>
                <a:spcPts val="3057"/>
              </a:lnSpc>
              <a:spcBef>
                <a:spcPct val="0"/>
              </a:spcBef>
            </a:pPr>
            <a:r>
              <a:rPr lang="en-US" sz="2215">
                <a:solidFill>
                  <a:srgbClr val="FFFFFF"/>
                </a:solidFill>
                <a:latin typeface="Almarai"/>
                <a:ea typeface="Almarai"/>
                <a:cs typeface="Almarai"/>
                <a:sym typeface="Almarai"/>
              </a:rPr>
              <a:t>Ambitious performance targets to drive growth and enhance passenger satisfaction.</a:t>
            </a:r>
          </a:p>
        </p:txBody>
      </p:sp>
      <p:sp>
        <p:nvSpPr>
          <p:cNvPr name="TextBox 60" id="60"/>
          <p:cNvSpPr txBox="true"/>
          <p:nvPr/>
        </p:nvSpPr>
        <p:spPr>
          <a:xfrm rot="0">
            <a:off x="13173279" y="5304996"/>
            <a:ext cx="2873520" cy="469413"/>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2024 GOALS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212981"/>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676459"/>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11266954" y="2066886"/>
            <a:ext cx="5122077" cy="3654884"/>
          </a:xfrm>
          <a:custGeom>
            <a:avLst/>
            <a:gdLst/>
            <a:ahLst/>
            <a:cxnLst/>
            <a:rect r="r" b="b" t="t" l="l"/>
            <a:pathLst>
              <a:path h="3654884" w="5122077">
                <a:moveTo>
                  <a:pt x="0" y="0"/>
                </a:moveTo>
                <a:lnTo>
                  <a:pt x="5122077" y="0"/>
                </a:lnTo>
                <a:lnTo>
                  <a:pt x="5122077" y="3654883"/>
                </a:lnTo>
                <a:lnTo>
                  <a:pt x="0" y="3654883"/>
                </a:lnTo>
                <a:lnTo>
                  <a:pt x="0" y="0"/>
                </a:lnTo>
                <a:close/>
              </a:path>
            </a:pathLst>
          </a:custGeom>
          <a:blipFill>
            <a:blip r:embed="rId4"/>
            <a:stretch>
              <a:fillRect l="0" t="0" r="0" b="0"/>
            </a:stretch>
          </a:blipFill>
        </p:spPr>
      </p:sp>
      <p:sp>
        <p:nvSpPr>
          <p:cNvPr name="Freeform 13" id="13"/>
          <p:cNvSpPr/>
          <p:nvPr/>
        </p:nvSpPr>
        <p:spPr>
          <a:xfrm flipH="false" flipV="false" rot="0">
            <a:off x="9569095" y="5968109"/>
            <a:ext cx="8517795" cy="3748413"/>
          </a:xfrm>
          <a:custGeom>
            <a:avLst/>
            <a:gdLst/>
            <a:ahLst/>
            <a:cxnLst/>
            <a:rect r="r" b="b" t="t" l="l"/>
            <a:pathLst>
              <a:path h="3748413" w="8517795">
                <a:moveTo>
                  <a:pt x="0" y="0"/>
                </a:moveTo>
                <a:lnTo>
                  <a:pt x="8517795" y="0"/>
                </a:lnTo>
                <a:lnTo>
                  <a:pt x="8517795" y="3748413"/>
                </a:lnTo>
                <a:lnTo>
                  <a:pt x="0" y="3748413"/>
                </a:lnTo>
                <a:lnTo>
                  <a:pt x="0" y="0"/>
                </a:lnTo>
                <a:close/>
              </a:path>
            </a:pathLst>
          </a:custGeom>
          <a:blipFill>
            <a:blip r:embed="rId5"/>
            <a:stretch>
              <a:fillRect l="0" t="0" r="0" b="0"/>
            </a:stretch>
          </a:blipFill>
        </p:spPr>
      </p:sp>
      <p:sp>
        <p:nvSpPr>
          <p:cNvPr name="TextBox 14" id="14"/>
          <p:cNvSpPr txBox="true"/>
          <p:nvPr/>
        </p:nvSpPr>
        <p:spPr>
          <a:xfrm rot="0">
            <a:off x="4014318" y="793571"/>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5" id="15"/>
          <p:cNvSpPr txBox="true"/>
          <p:nvPr/>
        </p:nvSpPr>
        <p:spPr>
          <a:xfrm rot="0">
            <a:off x="1028700" y="2704956"/>
            <a:ext cx="8371068" cy="2967935"/>
          </a:xfrm>
          <a:prstGeom prst="rect">
            <a:avLst/>
          </a:prstGeom>
        </p:spPr>
        <p:txBody>
          <a:bodyPr anchor="t" rtlCol="false" tIns="0" lIns="0" bIns="0" rIns="0">
            <a:spAutoFit/>
          </a:bodyPr>
          <a:lstStyle/>
          <a:p>
            <a:pPr algn="l" marL="561857" indent="-280929" lvl="1">
              <a:lnSpc>
                <a:spcPts val="3591"/>
              </a:lnSpc>
              <a:buFont typeface="Arial"/>
              <a:buChar char="•"/>
            </a:pPr>
            <a:r>
              <a:rPr lang="en-US" b="true" sz="2602">
                <a:solidFill>
                  <a:srgbClr val="17E3B2"/>
                </a:solidFill>
                <a:latin typeface="Almarai Bold"/>
                <a:ea typeface="Almarai Bold"/>
                <a:cs typeface="Almarai Bold"/>
                <a:sym typeface="Almarai Bold"/>
              </a:rPr>
              <a:t>Bottom Performing Cities:</a:t>
            </a:r>
          </a:p>
          <a:p>
            <a:pPr algn="l">
              <a:lnSpc>
                <a:spcPts val="3315"/>
              </a:lnSpc>
            </a:pPr>
            <a:r>
              <a:rPr lang="en-US" sz="2402" b="true">
                <a:solidFill>
                  <a:srgbClr val="FFFFFF"/>
                </a:solidFill>
                <a:latin typeface="Almarai Bold"/>
                <a:ea typeface="Almarai Bold"/>
                <a:cs typeface="Almarai Bold"/>
                <a:sym typeface="Almarai Bold"/>
              </a:rPr>
              <a:t>     3. </a:t>
            </a:r>
            <a:r>
              <a:rPr lang="en-US" sz="2402">
                <a:solidFill>
                  <a:srgbClr val="FFFFFF"/>
                </a:solidFill>
                <a:latin typeface="Almarai"/>
                <a:ea typeface="Almarai"/>
                <a:cs typeface="Almarai"/>
                <a:sym typeface="Almarai"/>
              </a:rPr>
              <a:t>Mysore (16K trips, ₹4.05M revenue):</a:t>
            </a:r>
          </a:p>
          <a:p>
            <a:pPr algn="l" marL="518678" indent="-259339" lvl="1">
              <a:lnSpc>
                <a:spcPts val="3315"/>
              </a:lnSpc>
              <a:buFont typeface="Arial"/>
              <a:buChar char="•"/>
            </a:pPr>
            <a:r>
              <a:rPr lang="en-US" sz="2402">
                <a:solidFill>
                  <a:srgbClr val="FFFFFF"/>
                </a:solidFill>
                <a:latin typeface="Almarai"/>
                <a:ea typeface="Almarai"/>
                <a:cs typeface="Almarai"/>
                <a:sym typeface="Almarai"/>
              </a:rPr>
              <a:t>Despite being a tourism-centric city, trip volume and revenue are the lowest, indicating gaps in marketing, service availability, or local partnerships.</a:t>
            </a:r>
          </a:p>
          <a:p>
            <a:pPr algn="l" marL="518678" indent="-259339" lvl="1">
              <a:lnSpc>
                <a:spcPts val="3315"/>
              </a:lnSpc>
              <a:buFont typeface="Arial"/>
              <a:buChar char="•"/>
            </a:pPr>
            <a:r>
              <a:rPr lang="en-US" sz="2402">
                <a:solidFill>
                  <a:srgbClr val="FFFFFF"/>
                </a:solidFill>
                <a:latin typeface="Almarai"/>
                <a:ea typeface="Almarai"/>
                <a:cs typeface="Almarai"/>
                <a:sym typeface="Almarai"/>
              </a:rPr>
              <a:t>Potential for growth in tourism-driven demand during peak seasons.</a:t>
            </a:r>
          </a:p>
        </p:txBody>
      </p:sp>
      <p:sp>
        <p:nvSpPr>
          <p:cNvPr name="TextBox 16" id="16"/>
          <p:cNvSpPr txBox="true"/>
          <p:nvPr/>
        </p:nvSpPr>
        <p:spPr>
          <a:xfrm rot="0">
            <a:off x="1473780" y="819311"/>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7" id="17"/>
          <p:cNvSpPr txBox="true"/>
          <p:nvPr/>
        </p:nvSpPr>
        <p:spPr>
          <a:xfrm rot="0">
            <a:off x="1028700" y="2058613"/>
            <a:ext cx="8922905"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Top and Bottom Performing Cities by total trips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110121"/>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573599"/>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8958415" y="3308416"/>
            <a:ext cx="9123967" cy="3670167"/>
          </a:xfrm>
          <a:custGeom>
            <a:avLst/>
            <a:gdLst/>
            <a:ahLst/>
            <a:cxnLst/>
            <a:rect r="r" b="b" t="t" l="l"/>
            <a:pathLst>
              <a:path h="3670167" w="9123967">
                <a:moveTo>
                  <a:pt x="0" y="0"/>
                </a:moveTo>
                <a:lnTo>
                  <a:pt x="9123967" y="0"/>
                </a:lnTo>
                <a:lnTo>
                  <a:pt x="9123967" y="3670168"/>
                </a:lnTo>
                <a:lnTo>
                  <a:pt x="0" y="3670168"/>
                </a:lnTo>
                <a:lnTo>
                  <a:pt x="0" y="0"/>
                </a:lnTo>
                <a:close/>
              </a:path>
            </a:pathLst>
          </a:custGeom>
          <a:blipFill>
            <a:blip r:embed="rId4"/>
            <a:stretch>
              <a:fillRect l="0" t="0" r="0" b="0"/>
            </a:stretch>
          </a:blipFill>
        </p:spPr>
      </p:sp>
      <p:sp>
        <p:nvSpPr>
          <p:cNvPr name="TextBox 13" id="13"/>
          <p:cNvSpPr txBox="true"/>
          <p:nvPr/>
        </p:nvSpPr>
        <p:spPr>
          <a:xfrm rot="0">
            <a:off x="4014318" y="690711"/>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89491" y="2662099"/>
            <a:ext cx="7368924" cy="5441006"/>
          </a:xfrm>
          <a:prstGeom prst="rect">
            <a:avLst/>
          </a:prstGeom>
        </p:spPr>
        <p:txBody>
          <a:bodyPr anchor="t" rtlCol="false" tIns="0" lIns="0" bIns="0" rIns="0">
            <a:spAutoFit/>
          </a:bodyPr>
          <a:lstStyle/>
          <a:p>
            <a:pPr algn="l" marL="518680" indent="-259340" lvl="1">
              <a:lnSpc>
                <a:spcPts val="3315"/>
              </a:lnSpc>
              <a:buAutoNum type="arabicPeriod" startAt="1"/>
            </a:pPr>
            <a:r>
              <a:rPr lang="en-US" sz="2402">
                <a:solidFill>
                  <a:srgbClr val="FFFFFF"/>
                </a:solidFill>
                <a:latin typeface="Almarai"/>
                <a:ea typeface="Almarai"/>
                <a:cs typeface="Almarai"/>
                <a:sym typeface="Almarai"/>
              </a:rPr>
              <a:t>Jaipur (30 km, ₹483.92):</a:t>
            </a:r>
          </a:p>
          <a:p>
            <a:pPr algn="l" marL="518680" indent="-259340" lvl="1">
              <a:lnSpc>
                <a:spcPts val="3315"/>
              </a:lnSpc>
              <a:buFont typeface="Arial"/>
              <a:buChar char="•"/>
            </a:pPr>
            <a:r>
              <a:rPr lang="en-US" sz="2402">
                <a:solidFill>
                  <a:srgbClr val="FFFFFF"/>
                </a:solidFill>
                <a:latin typeface="Almarai"/>
                <a:ea typeface="Almarai"/>
                <a:cs typeface="Almarai"/>
                <a:sym typeface="Almarai"/>
              </a:rPr>
              <a:t>High average distance and fare indicate strong intercity and tourism demand. Long trips contribute significantly to revenue.</a:t>
            </a:r>
          </a:p>
          <a:p>
            <a:pPr algn="l" marL="518680" indent="-259340" lvl="1">
              <a:lnSpc>
                <a:spcPts val="3315"/>
              </a:lnSpc>
              <a:buFont typeface="Arial"/>
              <a:buChar char="•"/>
            </a:pPr>
            <a:r>
              <a:rPr lang="en-US" sz="2402">
                <a:solidFill>
                  <a:srgbClr val="FFFFFF"/>
                </a:solidFill>
                <a:latin typeface="Almarai"/>
                <a:ea typeface="Almarai"/>
                <a:cs typeface="Almarai"/>
                <a:sym typeface="Almarai"/>
              </a:rPr>
              <a:t>As a top-performing city in terms of revenue and trip count, its pricing and service model are well-aligned with passenger needs.</a:t>
            </a:r>
          </a:p>
          <a:p>
            <a:pPr algn="l" marL="518680" indent="-259340" lvl="1">
              <a:lnSpc>
                <a:spcPts val="3315"/>
              </a:lnSpc>
              <a:buAutoNum type="arabicPeriod" startAt="1"/>
            </a:pPr>
            <a:r>
              <a:rPr lang="en-US" sz="2402">
                <a:solidFill>
                  <a:srgbClr val="FFFFFF"/>
                </a:solidFill>
                <a:latin typeface="Almarai"/>
                <a:ea typeface="Almarai"/>
                <a:cs typeface="Almarai"/>
                <a:sym typeface="Almarai"/>
              </a:rPr>
              <a:t>Kochi &amp; Chandigarh (24 km, ~₹300):</a:t>
            </a:r>
          </a:p>
          <a:p>
            <a:pPr algn="l" marL="518680" indent="-259340" lvl="1">
              <a:lnSpc>
                <a:spcPts val="3315"/>
              </a:lnSpc>
              <a:buFont typeface="Arial"/>
              <a:buChar char="•"/>
            </a:pPr>
            <a:r>
              <a:rPr lang="en-US" sz="2402">
                <a:solidFill>
                  <a:srgbClr val="FFFFFF"/>
                </a:solidFill>
                <a:latin typeface="Almarai"/>
                <a:ea typeface="Almarai"/>
                <a:cs typeface="Almarai"/>
                <a:sym typeface="Almarai"/>
              </a:rPr>
              <a:t>Moderate distances with relatively higher fares suggest potential for tourism-driven demand and mid-range business travel.</a:t>
            </a:r>
          </a:p>
          <a:p>
            <a:pPr algn="l" marL="518680" indent="-259340" lvl="1">
              <a:lnSpc>
                <a:spcPts val="3315"/>
              </a:lnSpc>
              <a:spcBef>
                <a:spcPct val="0"/>
              </a:spcBef>
              <a:buFont typeface="Arial"/>
              <a:buChar char="•"/>
            </a:pPr>
            <a:r>
              <a:rPr lang="en-US" sz="2402">
                <a:solidFill>
                  <a:srgbClr val="FFFFFF"/>
                </a:solidFill>
                <a:latin typeface="Almarai"/>
                <a:ea typeface="Almarai"/>
                <a:cs typeface="Almarai"/>
                <a:sym typeface="Almarai"/>
              </a:rPr>
              <a:t>Focused marketing campaigns in tourist seasons could further enhance demand.</a:t>
            </a:r>
          </a:p>
        </p:txBody>
      </p:sp>
      <p:sp>
        <p:nvSpPr>
          <p:cNvPr name="TextBox 15" id="15"/>
          <p:cNvSpPr txBox="true"/>
          <p:nvPr/>
        </p:nvSpPr>
        <p:spPr>
          <a:xfrm rot="0">
            <a:off x="1473780" y="716451"/>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89491" y="2009736"/>
            <a:ext cx="8922905"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Average Fare and distance per Trip by City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110121"/>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573599"/>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8958415" y="3308416"/>
            <a:ext cx="9123967" cy="3670167"/>
          </a:xfrm>
          <a:custGeom>
            <a:avLst/>
            <a:gdLst/>
            <a:ahLst/>
            <a:cxnLst/>
            <a:rect r="r" b="b" t="t" l="l"/>
            <a:pathLst>
              <a:path h="3670167" w="9123967">
                <a:moveTo>
                  <a:pt x="0" y="0"/>
                </a:moveTo>
                <a:lnTo>
                  <a:pt x="9123967" y="0"/>
                </a:lnTo>
                <a:lnTo>
                  <a:pt x="9123967" y="3670168"/>
                </a:lnTo>
                <a:lnTo>
                  <a:pt x="0" y="3670168"/>
                </a:lnTo>
                <a:lnTo>
                  <a:pt x="0" y="0"/>
                </a:lnTo>
                <a:close/>
              </a:path>
            </a:pathLst>
          </a:custGeom>
          <a:blipFill>
            <a:blip r:embed="rId4"/>
            <a:stretch>
              <a:fillRect l="0" t="0" r="0" b="0"/>
            </a:stretch>
          </a:blipFill>
        </p:spPr>
      </p:sp>
      <p:sp>
        <p:nvSpPr>
          <p:cNvPr name="TextBox 13" id="13"/>
          <p:cNvSpPr txBox="true"/>
          <p:nvPr/>
        </p:nvSpPr>
        <p:spPr>
          <a:xfrm rot="0">
            <a:off x="4014318" y="690711"/>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89491" y="2662099"/>
            <a:ext cx="7368924" cy="6698306"/>
          </a:xfrm>
          <a:prstGeom prst="rect">
            <a:avLst/>
          </a:prstGeom>
        </p:spPr>
        <p:txBody>
          <a:bodyPr anchor="t" rtlCol="false" tIns="0" lIns="0" bIns="0" rIns="0">
            <a:spAutoFit/>
          </a:bodyPr>
          <a:lstStyle/>
          <a:p>
            <a:pPr algn="l">
              <a:lnSpc>
                <a:spcPts val="3315"/>
              </a:lnSpc>
            </a:pPr>
            <a:r>
              <a:rPr lang="en-US" sz="2402">
                <a:solidFill>
                  <a:srgbClr val="FFFFFF"/>
                </a:solidFill>
                <a:latin typeface="Almarai"/>
                <a:ea typeface="Almarai"/>
                <a:cs typeface="Almarai"/>
                <a:sym typeface="Almarai"/>
              </a:rPr>
              <a:t>     3.Visakhapatnam (23 km, ₹282.67):</a:t>
            </a:r>
          </a:p>
          <a:p>
            <a:pPr algn="l" marL="518680" indent="-259340" lvl="1">
              <a:lnSpc>
                <a:spcPts val="3315"/>
              </a:lnSpc>
              <a:buFont typeface="Arial"/>
              <a:buChar char="•"/>
            </a:pPr>
            <a:r>
              <a:rPr lang="en-US" sz="2402">
                <a:solidFill>
                  <a:srgbClr val="FFFFFF"/>
                </a:solidFill>
                <a:latin typeface="Almarai"/>
                <a:ea typeface="Almarai"/>
                <a:cs typeface="Almarai"/>
                <a:sym typeface="Almarai"/>
              </a:rPr>
              <a:t>Comparable to Kochi and Chandigarh in trip characteristics, indicating similar tourism-centric demand. However, trip volume is low, highlighting potential service reach or marketing gaps.</a:t>
            </a:r>
          </a:p>
          <a:p>
            <a:pPr algn="l">
              <a:lnSpc>
                <a:spcPts val="3315"/>
              </a:lnSpc>
            </a:pPr>
            <a:r>
              <a:rPr lang="en-US" sz="2402">
                <a:solidFill>
                  <a:srgbClr val="FFFFFF"/>
                </a:solidFill>
                <a:latin typeface="Almarai"/>
                <a:ea typeface="Almarai"/>
                <a:cs typeface="Almarai"/>
                <a:sym typeface="Almarai"/>
              </a:rPr>
              <a:t>     4.</a:t>
            </a:r>
            <a:r>
              <a:rPr lang="en-US" sz="2402">
                <a:solidFill>
                  <a:srgbClr val="FFFFFF"/>
                </a:solidFill>
                <a:latin typeface="Almarai"/>
                <a:ea typeface="Almarai"/>
                <a:cs typeface="Almarai"/>
                <a:sym typeface="Almarai"/>
              </a:rPr>
              <a:t>Lucknow, Vadodara, Surat (11–13 km, ~₹120–₹150):</a:t>
            </a:r>
          </a:p>
          <a:p>
            <a:pPr algn="l" marL="518680" indent="-259340" lvl="1">
              <a:lnSpc>
                <a:spcPts val="3315"/>
              </a:lnSpc>
              <a:buFont typeface="Arial"/>
              <a:buChar char="•"/>
            </a:pPr>
            <a:r>
              <a:rPr lang="en-US" sz="2402">
                <a:solidFill>
                  <a:srgbClr val="FFFFFF"/>
                </a:solidFill>
                <a:latin typeface="Almarai"/>
                <a:ea typeface="Almarai"/>
                <a:cs typeface="Almarai"/>
                <a:sym typeface="Almarai"/>
              </a:rPr>
              <a:t>Low average distances and fares suggest strong demand for short, intra-city commutes.</a:t>
            </a:r>
          </a:p>
          <a:p>
            <a:pPr algn="l" marL="518680" indent="-259340" lvl="1">
              <a:lnSpc>
                <a:spcPts val="3315"/>
              </a:lnSpc>
              <a:buFont typeface="Arial"/>
              <a:buChar char="•"/>
            </a:pPr>
            <a:r>
              <a:rPr lang="en-US" sz="2402">
                <a:solidFill>
                  <a:srgbClr val="FFFFFF"/>
                </a:solidFill>
                <a:latin typeface="Almarai"/>
                <a:ea typeface="Almarai"/>
                <a:cs typeface="Almarai"/>
                <a:sym typeface="Almarai"/>
              </a:rPr>
              <a:t>These cities likely cater to local residents and business commuters rather than tourists.</a:t>
            </a:r>
          </a:p>
          <a:p>
            <a:pPr algn="l">
              <a:lnSpc>
                <a:spcPts val="3315"/>
              </a:lnSpc>
            </a:pPr>
            <a:r>
              <a:rPr lang="en-US" sz="2402">
                <a:solidFill>
                  <a:srgbClr val="FFFFFF"/>
                </a:solidFill>
                <a:latin typeface="Almarai"/>
                <a:ea typeface="Almarai"/>
                <a:cs typeface="Almarai"/>
                <a:sym typeface="Almarai"/>
              </a:rPr>
              <a:t>     5.</a:t>
            </a:r>
            <a:r>
              <a:rPr lang="en-US" sz="2402">
                <a:solidFill>
                  <a:srgbClr val="FFFFFF"/>
                </a:solidFill>
                <a:latin typeface="Almarai"/>
                <a:ea typeface="Almarai"/>
                <a:cs typeface="Almarai"/>
                <a:sym typeface="Almarai"/>
              </a:rPr>
              <a:t>Coimbatore &amp; Mysore (15–16 km, ~₹160–₹250):</a:t>
            </a:r>
          </a:p>
          <a:p>
            <a:pPr algn="l" marL="518680" indent="-259340" lvl="1">
              <a:lnSpc>
                <a:spcPts val="3315"/>
              </a:lnSpc>
              <a:spcBef>
                <a:spcPct val="0"/>
              </a:spcBef>
              <a:buFont typeface="Arial"/>
              <a:buChar char="•"/>
            </a:pPr>
            <a:r>
              <a:rPr lang="en-US" sz="2402">
                <a:solidFill>
                  <a:srgbClr val="FFFFFF"/>
                </a:solidFill>
                <a:latin typeface="Almarai"/>
                <a:ea typeface="Almarai"/>
                <a:cs typeface="Almarai"/>
                <a:sym typeface="Almarai"/>
              </a:rPr>
              <a:t>Slightly higher fares compared to Lucknow but lower demand overall. Mysore’s tourism potential isn't fully realized, while Coimbatore’s demand may be constrained by competition or limited service availability.</a:t>
            </a:r>
          </a:p>
        </p:txBody>
      </p:sp>
      <p:sp>
        <p:nvSpPr>
          <p:cNvPr name="TextBox 15" id="15"/>
          <p:cNvSpPr txBox="true"/>
          <p:nvPr/>
        </p:nvSpPr>
        <p:spPr>
          <a:xfrm rot="0">
            <a:off x="1473780" y="716451"/>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89491" y="2009736"/>
            <a:ext cx="8922905"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Average Fare and distance per Trip by City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829593" y="1130693"/>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432218" y="594171"/>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8801142" y="3249222"/>
            <a:ext cx="8571650" cy="3226857"/>
          </a:xfrm>
          <a:custGeom>
            <a:avLst/>
            <a:gdLst/>
            <a:ahLst/>
            <a:cxnLst/>
            <a:rect r="r" b="b" t="t" l="l"/>
            <a:pathLst>
              <a:path h="3226857" w="8571650">
                <a:moveTo>
                  <a:pt x="0" y="0"/>
                </a:moveTo>
                <a:lnTo>
                  <a:pt x="8571651" y="0"/>
                </a:lnTo>
                <a:lnTo>
                  <a:pt x="8571651" y="3226856"/>
                </a:lnTo>
                <a:lnTo>
                  <a:pt x="0" y="3226856"/>
                </a:lnTo>
                <a:lnTo>
                  <a:pt x="0" y="0"/>
                </a:lnTo>
                <a:close/>
              </a:path>
            </a:pathLst>
          </a:custGeom>
          <a:blipFill>
            <a:blip r:embed="rId4"/>
            <a:stretch>
              <a:fillRect l="0" t="0" r="0" b="0"/>
            </a:stretch>
          </a:blipFill>
        </p:spPr>
      </p:sp>
      <p:sp>
        <p:nvSpPr>
          <p:cNvPr name="TextBox 13" id="13"/>
          <p:cNvSpPr txBox="true"/>
          <p:nvPr/>
        </p:nvSpPr>
        <p:spPr>
          <a:xfrm rot="0">
            <a:off x="3857045" y="711283"/>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432218" y="2662099"/>
            <a:ext cx="7368924" cy="7117406"/>
          </a:xfrm>
          <a:prstGeom prst="rect">
            <a:avLst/>
          </a:prstGeom>
        </p:spPr>
        <p:txBody>
          <a:bodyPr anchor="t" rtlCol="false" tIns="0" lIns="0" bIns="0" rIns="0">
            <a:spAutoFit/>
          </a:bodyPr>
          <a:lstStyle/>
          <a:p>
            <a:pPr algn="l" marL="518680" indent="-259340" lvl="1">
              <a:lnSpc>
                <a:spcPts val="3315"/>
              </a:lnSpc>
              <a:buAutoNum type="arabicPeriod" startAt="1"/>
            </a:pPr>
            <a:r>
              <a:rPr lang="en-US" sz="2402">
                <a:solidFill>
                  <a:srgbClr val="FFFFFF"/>
                </a:solidFill>
                <a:latin typeface="Almarai"/>
                <a:ea typeface="Almarai"/>
                <a:cs typeface="Almarai"/>
                <a:sym typeface="Almarai"/>
              </a:rPr>
              <a:t>Top Cities for Consistent Ratings (Kochi, Vishakhapatnam, Jaipur, Mysore):</a:t>
            </a:r>
          </a:p>
          <a:p>
            <a:pPr algn="l" marL="518680" indent="-259340" lvl="1">
              <a:lnSpc>
                <a:spcPts val="3315"/>
              </a:lnSpc>
              <a:buFont typeface="Arial"/>
              <a:buChar char="•"/>
            </a:pPr>
            <a:r>
              <a:rPr lang="en-US" sz="2402">
                <a:solidFill>
                  <a:srgbClr val="FFFFFF"/>
                </a:solidFill>
                <a:latin typeface="Almarai"/>
                <a:ea typeface="Almarai"/>
                <a:cs typeface="Almarai"/>
                <a:sym typeface="Almarai"/>
              </a:rPr>
              <a:t>New Passengers: Kochi, Jaipur, Mysore, and Vishakhapatnam achieve excellent driver and passenger ratings (8.98–8.99), suggesting high service satisfaction and consistent performance.</a:t>
            </a:r>
          </a:p>
          <a:p>
            <a:pPr algn="l" marL="518680" indent="-259340" lvl="1">
              <a:lnSpc>
                <a:spcPts val="3315"/>
              </a:lnSpc>
              <a:buFont typeface="Arial"/>
              <a:buChar char="•"/>
            </a:pPr>
            <a:r>
              <a:rPr lang="en-US" sz="2402">
                <a:solidFill>
                  <a:srgbClr val="FFFFFF"/>
                </a:solidFill>
                <a:latin typeface="Almarai"/>
                <a:ea typeface="Almarai"/>
                <a:cs typeface="Almarai"/>
                <a:sym typeface="Almarai"/>
              </a:rPr>
              <a:t>Repeat Passengers: These cities show slightly lower passenger ratings (~7.98–8.00), hinting at a need for service enhancement for loyal users to maintain satisfaction.</a:t>
            </a:r>
          </a:p>
          <a:p>
            <a:pPr algn="l" marL="518680" indent="-259340" lvl="1">
              <a:lnSpc>
                <a:spcPts val="3315"/>
              </a:lnSpc>
              <a:buAutoNum type="arabicPeriod" startAt="1"/>
            </a:pPr>
            <a:r>
              <a:rPr lang="en-US" sz="2402">
                <a:solidFill>
                  <a:srgbClr val="FFFFFF"/>
                </a:solidFill>
                <a:latin typeface="Almarai"/>
                <a:ea typeface="Almarai"/>
                <a:cs typeface="Almarai"/>
                <a:sym typeface="Almarai"/>
              </a:rPr>
              <a:t>Moderate Performance Cities (Chandigarh, Coimbatore, Indore):</a:t>
            </a:r>
          </a:p>
          <a:p>
            <a:pPr algn="l" marL="518680" indent="-259340" lvl="1">
              <a:lnSpc>
                <a:spcPts val="3315"/>
              </a:lnSpc>
              <a:buFont typeface="Arial"/>
              <a:buChar char="•"/>
            </a:pPr>
            <a:r>
              <a:rPr lang="en-US" sz="2402">
                <a:solidFill>
                  <a:srgbClr val="FFFFFF"/>
                </a:solidFill>
                <a:latin typeface="Almarai"/>
                <a:ea typeface="Almarai"/>
                <a:cs typeface="Almarai"/>
                <a:sym typeface="Almarai"/>
              </a:rPr>
              <a:t>Driver ratings for repeat passengers (7.47–7.48) drop compared to new passengers (~7.99), indicating challenges in maintaining consistent service quality.</a:t>
            </a:r>
          </a:p>
          <a:p>
            <a:pPr algn="l" marL="518680" indent="-259340" lvl="1">
              <a:lnSpc>
                <a:spcPts val="3315"/>
              </a:lnSpc>
              <a:spcBef>
                <a:spcPct val="0"/>
              </a:spcBef>
              <a:buFont typeface="Arial"/>
              <a:buChar char="•"/>
            </a:pPr>
            <a:r>
              <a:rPr lang="en-US" sz="2402">
                <a:solidFill>
                  <a:srgbClr val="FFFFFF"/>
                </a:solidFill>
                <a:latin typeface="Almarai"/>
                <a:ea typeface="Almarai"/>
                <a:cs typeface="Almarai"/>
                <a:sym typeface="Almarai"/>
              </a:rPr>
              <a:t>Passenger ratings are stable (~7.48–8.49), showing room for improvement to enhance loyalty.</a:t>
            </a:r>
          </a:p>
        </p:txBody>
      </p:sp>
      <p:sp>
        <p:nvSpPr>
          <p:cNvPr name="TextBox 15" id="15"/>
          <p:cNvSpPr txBox="true"/>
          <p:nvPr/>
        </p:nvSpPr>
        <p:spPr>
          <a:xfrm rot="0">
            <a:off x="1316507" y="737023"/>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432218" y="2009736"/>
            <a:ext cx="8922905"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Average Ratings by City and Passenger Type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829593" y="1130693"/>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432218" y="594171"/>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8801142" y="3249222"/>
            <a:ext cx="8571650" cy="3226857"/>
          </a:xfrm>
          <a:custGeom>
            <a:avLst/>
            <a:gdLst/>
            <a:ahLst/>
            <a:cxnLst/>
            <a:rect r="r" b="b" t="t" l="l"/>
            <a:pathLst>
              <a:path h="3226857" w="8571650">
                <a:moveTo>
                  <a:pt x="0" y="0"/>
                </a:moveTo>
                <a:lnTo>
                  <a:pt x="8571651" y="0"/>
                </a:lnTo>
                <a:lnTo>
                  <a:pt x="8571651" y="3226856"/>
                </a:lnTo>
                <a:lnTo>
                  <a:pt x="0" y="3226856"/>
                </a:lnTo>
                <a:lnTo>
                  <a:pt x="0" y="0"/>
                </a:lnTo>
                <a:close/>
              </a:path>
            </a:pathLst>
          </a:custGeom>
          <a:blipFill>
            <a:blip r:embed="rId4"/>
            <a:stretch>
              <a:fillRect l="0" t="0" r="0" b="0"/>
            </a:stretch>
          </a:blipFill>
        </p:spPr>
      </p:sp>
      <p:sp>
        <p:nvSpPr>
          <p:cNvPr name="TextBox 13" id="13"/>
          <p:cNvSpPr txBox="true"/>
          <p:nvPr/>
        </p:nvSpPr>
        <p:spPr>
          <a:xfrm rot="0">
            <a:off x="3857045" y="711283"/>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432218" y="2662099"/>
            <a:ext cx="7368924" cy="3764606"/>
          </a:xfrm>
          <a:prstGeom prst="rect">
            <a:avLst/>
          </a:prstGeom>
        </p:spPr>
        <p:txBody>
          <a:bodyPr anchor="t" rtlCol="false" tIns="0" lIns="0" bIns="0" rIns="0">
            <a:spAutoFit/>
          </a:bodyPr>
          <a:lstStyle/>
          <a:p>
            <a:pPr algn="l">
              <a:lnSpc>
                <a:spcPts val="3315"/>
              </a:lnSpc>
            </a:pPr>
            <a:r>
              <a:rPr lang="en-US" sz="2402">
                <a:solidFill>
                  <a:srgbClr val="FFFFFF"/>
                </a:solidFill>
                <a:latin typeface="Almarai"/>
                <a:ea typeface="Almarai"/>
                <a:cs typeface="Almarai"/>
                <a:sym typeface="Almarai"/>
              </a:rPr>
              <a:t>     3.Low-Performing Cities (Vadodara, Lucknow, Surat):</a:t>
            </a:r>
          </a:p>
          <a:p>
            <a:pPr algn="l" marL="518680" indent="-259340" lvl="1">
              <a:lnSpc>
                <a:spcPts val="3315"/>
              </a:lnSpc>
              <a:buFont typeface="Arial"/>
              <a:buChar char="•"/>
            </a:pPr>
            <a:r>
              <a:rPr lang="en-US" sz="2402">
                <a:solidFill>
                  <a:srgbClr val="FFFFFF"/>
                </a:solidFill>
                <a:latin typeface="Almarai"/>
                <a:ea typeface="Almarai"/>
                <a:cs typeface="Almarai"/>
                <a:sym typeface="Almarai"/>
              </a:rPr>
              <a:t>Vadodara, Lucknow, and Surat show the lowest ratings for repeat passengers, with:</a:t>
            </a:r>
          </a:p>
          <a:p>
            <a:pPr algn="l" marL="1037360" indent="-345787" lvl="2">
              <a:lnSpc>
                <a:spcPts val="3315"/>
              </a:lnSpc>
              <a:buFont typeface="Arial"/>
              <a:buChar char="⚬"/>
            </a:pPr>
            <a:r>
              <a:rPr lang="en-US" sz="2402">
                <a:solidFill>
                  <a:srgbClr val="FFFFFF"/>
                </a:solidFill>
                <a:latin typeface="Almarai"/>
                <a:ea typeface="Almarai"/>
                <a:cs typeface="Almarai"/>
                <a:sym typeface="Almarai"/>
              </a:rPr>
              <a:t>Driver Ratings: ~6.48–6.49.</a:t>
            </a:r>
          </a:p>
          <a:p>
            <a:pPr algn="l" marL="1037360" indent="-345787" lvl="2">
              <a:lnSpc>
                <a:spcPts val="3315"/>
              </a:lnSpc>
              <a:buFont typeface="Arial"/>
              <a:buChar char="⚬"/>
            </a:pPr>
            <a:r>
              <a:rPr lang="en-US" sz="2402">
                <a:solidFill>
                  <a:srgbClr val="FFFFFF"/>
                </a:solidFill>
                <a:latin typeface="Almarai"/>
                <a:ea typeface="Almarai"/>
                <a:cs typeface="Almarai"/>
                <a:sym typeface="Almarai"/>
              </a:rPr>
              <a:t>Passenger Ratings: ~5.98–6.00.</a:t>
            </a:r>
          </a:p>
          <a:p>
            <a:pPr algn="l" marL="518680" indent="-259340" lvl="1">
              <a:lnSpc>
                <a:spcPts val="3315"/>
              </a:lnSpc>
              <a:spcBef>
                <a:spcPct val="0"/>
              </a:spcBef>
              <a:buFont typeface="Arial"/>
              <a:buChar char="•"/>
            </a:pPr>
            <a:r>
              <a:rPr lang="en-US" sz="2402">
                <a:solidFill>
                  <a:srgbClr val="FFFFFF"/>
                </a:solidFill>
                <a:latin typeface="Almarai"/>
                <a:ea typeface="Almarai"/>
                <a:cs typeface="Almarai"/>
                <a:sym typeface="Almarai"/>
              </a:rPr>
              <a:t>These figures highlight dissatisfaction among returning passengers, potentially due to inconsistent service quality, pricing concerns, or operational inefficiencies.</a:t>
            </a:r>
          </a:p>
        </p:txBody>
      </p:sp>
      <p:sp>
        <p:nvSpPr>
          <p:cNvPr name="TextBox 15" id="15"/>
          <p:cNvSpPr txBox="true"/>
          <p:nvPr/>
        </p:nvSpPr>
        <p:spPr>
          <a:xfrm rot="0">
            <a:off x="1316507" y="737023"/>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432218" y="2009736"/>
            <a:ext cx="8922905"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Average Ratings by City and Passenger Type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089549"/>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553027"/>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8663581" y="3258696"/>
            <a:ext cx="8968093" cy="3769607"/>
          </a:xfrm>
          <a:custGeom>
            <a:avLst/>
            <a:gdLst/>
            <a:ahLst/>
            <a:cxnLst/>
            <a:rect r="r" b="b" t="t" l="l"/>
            <a:pathLst>
              <a:path h="3769607" w="8968093">
                <a:moveTo>
                  <a:pt x="0" y="0"/>
                </a:moveTo>
                <a:lnTo>
                  <a:pt x="8968093" y="0"/>
                </a:lnTo>
                <a:lnTo>
                  <a:pt x="8968093" y="3769608"/>
                </a:lnTo>
                <a:lnTo>
                  <a:pt x="0" y="3769608"/>
                </a:lnTo>
                <a:lnTo>
                  <a:pt x="0" y="0"/>
                </a:lnTo>
                <a:close/>
              </a:path>
            </a:pathLst>
          </a:custGeom>
          <a:blipFill>
            <a:blip r:embed="rId4"/>
            <a:stretch>
              <a:fillRect l="0" t="0" r="0" b="0"/>
            </a:stretch>
          </a:blipFill>
        </p:spPr>
      </p:sp>
      <p:sp>
        <p:nvSpPr>
          <p:cNvPr name="TextBox 13" id="13"/>
          <p:cNvSpPr txBox="true"/>
          <p:nvPr/>
        </p:nvSpPr>
        <p:spPr>
          <a:xfrm rot="0">
            <a:off x="4014318" y="670139"/>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89491" y="2662099"/>
            <a:ext cx="6686320" cy="5021906"/>
          </a:xfrm>
          <a:prstGeom prst="rect">
            <a:avLst/>
          </a:prstGeom>
        </p:spPr>
        <p:txBody>
          <a:bodyPr anchor="t" rtlCol="false" tIns="0" lIns="0" bIns="0" rIns="0">
            <a:spAutoFit/>
          </a:bodyPr>
          <a:lstStyle/>
          <a:p>
            <a:pPr algn="l" marL="518680" indent="-259340" lvl="1">
              <a:lnSpc>
                <a:spcPts val="3315"/>
              </a:lnSpc>
              <a:buAutoNum type="arabicPeriod" startAt="1"/>
            </a:pPr>
            <a:r>
              <a:rPr lang="en-US" sz="2402">
                <a:solidFill>
                  <a:srgbClr val="FFFFFF"/>
                </a:solidFill>
                <a:latin typeface="Almarai"/>
                <a:ea typeface="Almarai"/>
                <a:cs typeface="Almarai"/>
                <a:sym typeface="Almarai"/>
              </a:rPr>
              <a:t>Seasonal Peaks and Lows:</a:t>
            </a:r>
          </a:p>
          <a:p>
            <a:pPr algn="l" marL="518680" indent="-259340" lvl="1">
              <a:lnSpc>
                <a:spcPts val="3315"/>
              </a:lnSpc>
              <a:buFont typeface="Arial"/>
              <a:buChar char="•"/>
            </a:pPr>
            <a:r>
              <a:rPr lang="en-US" sz="2402">
                <a:solidFill>
                  <a:srgbClr val="FFFFFF"/>
                </a:solidFill>
                <a:latin typeface="Almarai"/>
                <a:ea typeface="Almarai"/>
                <a:cs typeface="Almarai"/>
                <a:sym typeface="Almarai"/>
              </a:rPr>
              <a:t>Top Contributing Months:</a:t>
            </a:r>
          </a:p>
          <a:p>
            <a:pPr algn="l" marL="1037360" indent="-345787" lvl="2">
              <a:lnSpc>
                <a:spcPts val="3315"/>
              </a:lnSpc>
              <a:buFont typeface="Arial"/>
              <a:buChar char="⚬"/>
            </a:pPr>
            <a:r>
              <a:rPr lang="en-US" sz="2402">
                <a:solidFill>
                  <a:srgbClr val="FFFFFF"/>
                </a:solidFill>
                <a:latin typeface="Almarai"/>
                <a:ea typeface="Almarai"/>
                <a:cs typeface="Almarai"/>
                <a:sym typeface="Almarai"/>
              </a:rPr>
              <a:t>February is a peak month for Jaipur, Lucknow, and Chandigarh, indicating increased travel demand post-winter.</a:t>
            </a:r>
          </a:p>
          <a:p>
            <a:pPr algn="l" marL="1037360" indent="-345787" lvl="2">
              <a:lnSpc>
                <a:spcPts val="3315"/>
              </a:lnSpc>
              <a:buFont typeface="Arial"/>
              <a:buChar char="⚬"/>
            </a:pPr>
            <a:r>
              <a:rPr lang="en-US" sz="2402">
                <a:solidFill>
                  <a:srgbClr val="FFFFFF"/>
                </a:solidFill>
                <a:latin typeface="Almarai"/>
                <a:ea typeface="Almarai"/>
                <a:cs typeface="Almarai"/>
                <a:sym typeface="Almarai"/>
              </a:rPr>
              <a:t>April-May sees high demand in Surat, Kochi, Indore, Vadodara, and Mysore, aligning with summer holidays and pre-monsoon tourism.</a:t>
            </a:r>
          </a:p>
          <a:p>
            <a:pPr algn="l" marL="1037360" indent="-345787" lvl="2">
              <a:lnSpc>
                <a:spcPts val="3315"/>
              </a:lnSpc>
              <a:spcBef>
                <a:spcPct val="0"/>
              </a:spcBef>
              <a:buFont typeface="Arial"/>
              <a:buChar char="⚬"/>
            </a:pPr>
            <a:r>
              <a:rPr lang="en-US" sz="2402">
                <a:solidFill>
                  <a:srgbClr val="FFFFFF"/>
                </a:solidFill>
                <a:latin typeface="Almarai"/>
                <a:ea typeface="Almarai"/>
                <a:cs typeface="Almarai"/>
                <a:sym typeface="Almarai"/>
              </a:rPr>
              <a:t>March is significant for Coimbatore, showing a steady increase before seasonal lows.</a:t>
            </a:r>
          </a:p>
        </p:txBody>
      </p:sp>
      <p:sp>
        <p:nvSpPr>
          <p:cNvPr name="TextBox 15" id="15"/>
          <p:cNvSpPr txBox="true"/>
          <p:nvPr/>
        </p:nvSpPr>
        <p:spPr>
          <a:xfrm rot="0">
            <a:off x="1473780" y="695879"/>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89491" y="2009736"/>
            <a:ext cx="10136653"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 Peak and Low Demand Months by City by total trips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089549"/>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553027"/>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8663581" y="3258696"/>
            <a:ext cx="8968093" cy="3769607"/>
          </a:xfrm>
          <a:custGeom>
            <a:avLst/>
            <a:gdLst/>
            <a:ahLst/>
            <a:cxnLst/>
            <a:rect r="r" b="b" t="t" l="l"/>
            <a:pathLst>
              <a:path h="3769607" w="8968093">
                <a:moveTo>
                  <a:pt x="0" y="0"/>
                </a:moveTo>
                <a:lnTo>
                  <a:pt x="8968093" y="0"/>
                </a:lnTo>
                <a:lnTo>
                  <a:pt x="8968093" y="3769608"/>
                </a:lnTo>
                <a:lnTo>
                  <a:pt x="0" y="3769608"/>
                </a:lnTo>
                <a:lnTo>
                  <a:pt x="0" y="0"/>
                </a:lnTo>
                <a:close/>
              </a:path>
            </a:pathLst>
          </a:custGeom>
          <a:blipFill>
            <a:blip r:embed="rId4"/>
            <a:stretch>
              <a:fillRect l="0" t="0" r="0" b="0"/>
            </a:stretch>
          </a:blipFill>
        </p:spPr>
      </p:sp>
      <p:sp>
        <p:nvSpPr>
          <p:cNvPr name="TextBox 13" id="13"/>
          <p:cNvSpPr txBox="true"/>
          <p:nvPr/>
        </p:nvSpPr>
        <p:spPr>
          <a:xfrm rot="0">
            <a:off x="4014318" y="670139"/>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89491" y="2662099"/>
            <a:ext cx="6686320" cy="4602806"/>
          </a:xfrm>
          <a:prstGeom prst="rect">
            <a:avLst/>
          </a:prstGeom>
        </p:spPr>
        <p:txBody>
          <a:bodyPr anchor="t" rtlCol="false" tIns="0" lIns="0" bIns="0" rIns="0">
            <a:spAutoFit/>
          </a:bodyPr>
          <a:lstStyle/>
          <a:p>
            <a:pPr algn="l" marL="518680" indent="-259340" lvl="1">
              <a:lnSpc>
                <a:spcPts val="3315"/>
              </a:lnSpc>
              <a:buFont typeface="Arial"/>
              <a:buChar char="•"/>
            </a:pPr>
            <a:r>
              <a:rPr lang="en-US" sz="2402">
                <a:solidFill>
                  <a:srgbClr val="FFFFFF"/>
                </a:solidFill>
                <a:latin typeface="Almarai"/>
                <a:ea typeface="Almarai"/>
                <a:cs typeface="Almarai"/>
                <a:sym typeface="Almarai"/>
              </a:rPr>
              <a:t>Low Demand Periods:</a:t>
            </a:r>
          </a:p>
          <a:p>
            <a:pPr algn="l" marL="1037360" indent="-345787" lvl="2">
              <a:lnSpc>
                <a:spcPts val="3315"/>
              </a:lnSpc>
              <a:buFont typeface="Arial"/>
              <a:buChar char="⚬"/>
            </a:pPr>
            <a:r>
              <a:rPr lang="en-US" sz="2402">
                <a:solidFill>
                  <a:srgbClr val="FFFFFF"/>
                </a:solidFill>
                <a:latin typeface="Almarai"/>
                <a:ea typeface="Almarai"/>
                <a:cs typeface="Almarai"/>
                <a:sym typeface="Almarai"/>
              </a:rPr>
              <a:t>June consistently shows low demand across most cities (Jaipur, Kochi, Indore, Vadodara, Coimbatore) due to the monsoon season.</a:t>
            </a:r>
          </a:p>
          <a:p>
            <a:pPr algn="l" marL="1037360" indent="-345787" lvl="2">
              <a:lnSpc>
                <a:spcPts val="3315"/>
              </a:lnSpc>
              <a:buFont typeface="Arial"/>
              <a:buChar char="⚬"/>
            </a:pPr>
            <a:r>
              <a:rPr lang="en-US" sz="2402">
                <a:solidFill>
                  <a:srgbClr val="FFFFFF"/>
                </a:solidFill>
                <a:latin typeface="Almarai"/>
                <a:ea typeface="Almarai"/>
                <a:cs typeface="Almarai"/>
                <a:sym typeface="Almarai"/>
              </a:rPr>
              <a:t>January sees a dip in Surat, Mysore, and Visakhapatnam, possibly due to post-holiday travel slowdowns.</a:t>
            </a:r>
          </a:p>
          <a:p>
            <a:pPr algn="l" marL="1037360" indent="-345787" lvl="2">
              <a:lnSpc>
                <a:spcPts val="3315"/>
              </a:lnSpc>
              <a:buFont typeface="Arial"/>
              <a:buChar char="⚬"/>
            </a:pPr>
            <a:r>
              <a:rPr lang="en-US" sz="2402">
                <a:solidFill>
                  <a:srgbClr val="FFFFFF"/>
                </a:solidFill>
                <a:latin typeface="Almarai"/>
                <a:ea typeface="Almarai"/>
                <a:cs typeface="Almarai"/>
                <a:sym typeface="Almarai"/>
              </a:rPr>
              <a:t>May is the least contributing month for Lucknow, indicating city-specific dynamics during peak summer.</a:t>
            </a:r>
          </a:p>
        </p:txBody>
      </p:sp>
      <p:sp>
        <p:nvSpPr>
          <p:cNvPr name="TextBox 15" id="15"/>
          <p:cNvSpPr txBox="true"/>
          <p:nvPr/>
        </p:nvSpPr>
        <p:spPr>
          <a:xfrm rot="0">
            <a:off x="1473780" y="695879"/>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89491" y="2009736"/>
            <a:ext cx="10136653"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 Peak and Low Demand Months by City by total trips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089549"/>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553027"/>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8663581" y="3258696"/>
            <a:ext cx="8968093" cy="3769607"/>
          </a:xfrm>
          <a:custGeom>
            <a:avLst/>
            <a:gdLst/>
            <a:ahLst/>
            <a:cxnLst/>
            <a:rect r="r" b="b" t="t" l="l"/>
            <a:pathLst>
              <a:path h="3769607" w="8968093">
                <a:moveTo>
                  <a:pt x="0" y="0"/>
                </a:moveTo>
                <a:lnTo>
                  <a:pt x="8968093" y="0"/>
                </a:lnTo>
                <a:lnTo>
                  <a:pt x="8968093" y="3769608"/>
                </a:lnTo>
                <a:lnTo>
                  <a:pt x="0" y="3769608"/>
                </a:lnTo>
                <a:lnTo>
                  <a:pt x="0" y="0"/>
                </a:lnTo>
                <a:close/>
              </a:path>
            </a:pathLst>
          </a:custGeom>
          <a:blipFill>
            <a:blip r:embed="rId4"/>
            <a:stretch>
              <a:fillRect l="0" t="0" r="0" b="0"/>
            </a:stretch>
          </a:blipFill>
        </p:spPr>
      </p:sp>
      <p:sp>
        <p:nvSpPr>
          <p:cNvPr name="TextBox 13" id="13"/>
          <p:cNvSpPr txBox="true"/>
          <p:nvPr/>
        </p:nvSpPr>
        <p:spPr>
          <a:xfrm rot="0">
            <a:off x="4014318" y="670139"/>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89491" y="2662099"/>
            <a:ext cx="6686320" cy="3345506"/>
          </a:xfrm>
          <a:prstGeom prst="rect">
            <a:avLst/>
          </a:prstGeom>
        </p:spPr>
        <p:txBody>
          <a:bodyPr anchor="t" rtlCol="false" tIns="0" lIns="0" bIns="0" rIns="0">
            <a:spAutoFit/>
          </a:bodyPr>
          <a:lstStyle/>
          <a:p>
            <a:pPr algn="l">
              <a:lnSpc>
                <a:spcPts val="3315"/>
              </a:lnSpc>
            </a:pPr>
            <a:r>
              <a:rPr lang="en-US" sz="2402">
                <a:solidFill>
                  <a:srgbClr val="FFFFFF"/>
                </a:solidFill>
                <a:latin typeface="Almarai"/>
                <a:ea typeface="Almarai"/>
                <a:cs typeface="Almarai"/>
                <a:sym typeface="Almarai"/>
              </a:rPr>
              <a:t>     2.City-Level Contribution Patterns:</a:t>
            </a:r>
          </a:p>
          <a:p>
            <a:pPr algn="l" marL="518680" indent="-259340" lvl="1">
              <a:lnSpc>
                <a:spcPts val="3315"/>
              </a:lnSpc>
              <a:buFont typeface="Arial"/>
              <a:buChar char="•"/>
            </a:pPr>
            <a:r>
              <a:rPr lang="en-US" sz="2402">
                <a:solidFill>
                  <a:srgbClr val="FFFFFF"/>
                </a:solidFill>
                <a:latin typeface="Almarai"/>
                <a:ea typeface="Almarai"/>
                <a:cs typeface="Almarai"/>
                <a:sym typeface="Almarai"/>
              </a:rPr>
              <a:t>Jaipur, Lucknow, and Surat contribute the most (18.05%, 15.10%, 12.88%) to total trips, emphasizing their importance for overall business performance.</a:t>
            </a:r>
          </a:p>
          <a:p>
            <a:pPr algn="l" marL="518680" indent="-259340" lvl="1">
              <a:lnSpc>
                <a:spcPts val="3315"/>
              </a:lnSpc>
              <a:buFont typeface="Arial"/>
              <a:buChar char="•"/>
            </a:pPr>
            <a:r>
              <a:rPr lang="en-US" sz="2402">
                <a:solidFill>
                  <a:srgbClr val="FFFFFF"/>
                </a:solidFill>
                <a:latin typeface="Almarai"/>
                <a:ea typeface="Almarai"/>
                <a:cs typeface="Almarai"/>
                <a:sym typeface="Almarai"/>
              </a:rPr>
              <a:t>Mysore (3.81%) and Coimbatore (4.96%) are the smallest contributors, indicating untapped potential or lower demand patterns.</a:t>
            </a:r>
          </a:p>
        </p:txBody>
      </p:sp>
      <p:sp>
        <p:nvSpPr>
          <p:cNvPr name="TextBox 15" id="15"/>
          <p:cNvSpPr txBox="true"/>
          <p:nvPr/>
        </p:nvSpPr>
        <p:spPr>
          <a:xfrm rot="0">
            <a:off x="1473780" y="695879"/>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89491" y="2009736"/>
            <a:ext cx="10136653"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 Peak and Low Demand Months by City by total trips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171837"/>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635315"/>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10685816" y="2453522"/>
            <a:ext cx="6690643" cy="6957415"/>
          </a:xfrm>
          <a:custGeom>
            <a:avLst/>
            <a:gdLst/>
            <a:ahLst/>
            <a:cxnLst/>
            <a:rect r="r" b="b" t="t" l="l"/>
            <a:pathLst>
              <a:path h="6957415" w="6690643">
                <a:moveTo>
                  <a:pt x="0" y="0"/>
                </a:moveTo>
                <a:lnTo>
                  <a:pt x="6690643" y="0"/>
                </a:lnTo>
                <a:lnTo>
                  <a:pt x="6690643" y="6957416"/>
                </a:lnTo>
                <a:lnTo>
                  <a:pt x="0" y="6957416"/>
                </a:lnTo>
                <a:lnTo>
                  <a:pt x="0" y="0"/>
                </a:lnTo>
                <a:close/>
              </a:path>
            </a:pathLst>
          </a:custGeom>
          <a:blipFill>
            <a:blip r:embed="rId4"/>
            <a:stretch>
              <a:fillRect l="0" t="0" r="0" b="0"/>
            </a:stretch>
          </a:blipFill>
        </p:spPr>
      </p:sp>
      <p:sp>
        <p:nvSpPr>
          <p:cNvPr name="TextBox 13" id="13"/>
          <p:cNvSpPr txBox="true"/>
          <p:nvPr/>
        </p:nvSpPr>
        <p:spPr>
          <a:xfrm rot="0">
            <a:off x="4014318" y="752427"/>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89491" y="3415693"/>
            <a:ext cx="7368924" cy="5021906"/>
          </a:xfrm>
          <a:prstGeom prst="rect">
            <a:avLst/>
          </a:prstGeom>
        </p:spPr>
        <p:txBody>
          <a:bodyPr anchor="t" rtlCol="false" tIns="0" lIns="0" bIns="0" rIns="0">
            <a:spAutoFit/>
          </a:bodyPr>
          <a:lstStyle/>
          <a:p>
            <a:pPr algn="l" marL="518680" indent="-259340" lvl="1">
              <a:lnSpc>
                <a:spcPts val="3315"/>
              </a:lnSpc>
              <a:buAutoNum type="arabicPeriod" startAt="1"/>
            </a:pPr>
            <a:r>
              <a:rPr lang="en-US" sz="2402">
                <a:solidFill>
                  <a:srgbClr val="FFFFFF"/>
                </a:solidFill>
                <a:latin typeface="Almarai"/>
                <a:ea typeface="Almarai"/>
                <a:cs typeface="Almarai"/>
                <a:sym typeface="Almarai"/>
              </a:rPr>
              <a:t>Higher Weekend Demand (Tourism):</a:t>
            </a:r>
          </a:p>
          <a:p>
            <a:pPr algn="l" marL="518680" indent="-259340" lvl="1">
              <a:lnSpc>
                <a:spcPts val="3315"/>
              </a:lnSpc>
              <a:buFont typeface="Arial"/>
              <a:buChar char="•"/>
            </a:pPr>
            <a:r>
              <a:rPr lang="en-US" sz="2402">
                <a:solidFill>
                  <a:srgbClr val="FFFFFF"/>
                </a:solidFill>
                <a:latin typeface="Almarai"/>
                <a:ea typeface="Almarai"/>
                <a:cs typeface="Almarai"/>
                <a:sym typeface="Almarai"/>
              </a:rPr>
              <a:t>Jaipur (44K), Kochi (28K), Mysore (10K): Driven by leisure and tourism travel.</a:t>
            </a:r>
          </a:p>
          <a:p>
            <a:pPr algn="l" marL="518680" indent="-259340" lvl="1">
              <a:lnSpc>
                <a:spcPts val="3315"/>
              </a:lnSpc>
              <a:buAutoNum type="arabicPeriod" startAt="1"/>
            </a:pPr>
            <a:r>
              <a:rPr lang="en-US" sz="2402">
                <a:solidFill>
                  <a:srgbClr val="FFFFFF"/>
                </a:solidFill>
                <a:latin typeface="Almarai"/>
                <a:ea typeface="Almarai"/>
                <a:cs typeface="Almarai"/>
                <a:sym typeface="Almarai"/>
              </a:rPr>
              <a:t>Higher Weekday Demand (Business):</a:t>
            </a:r>
          </a:p>
          <a:p>
            <a:pPr algn="l" marL="518680" indent="-259340" lvl="1">
              <a:lnSpc>
                <a:spcPts val="3315"/>
              </a:lnSpc>
              <a:buFont typeface="Arial"/>
              <a:buChar char="•"/>
            </a:pPr>
            <a:r>
              <a:rPr lang="en-US" sz="2402">
                <a:solidFill>
                  <a:srgbClr val="FFFFFF"/>
                </a:solidFill>
                <a:latin typeface="Almarai"/>
                <a:ea typeface="Almarai"/>
                <a:cs typeface="Almarai"/>
                <a:sym typeface="Almarai"/>
              </a:rPr>
              <a:t>Lucknow (50K), Surat (38K), Vadodara (20K): Dominated by business commuters.</a:t>
            </a:r>
          </a:p>
          <a:p>
            <a:pPr algn="l" marL="518680" indent="-259340" lvl="1">
              <a:lnSpc>
                <a:spcPts val="3315"/>
              </a:lnSpc>
              <a:buAutoNum type="arabicPeriod" startAt="1"/>
            </a:pPr>
            <a:r>
              <a:rPr lang="en-US" sz="2402">
                <a:solidFill>
                  <a:srgbClr val="FFFFFF"/>
                </a:solidFill>
                <a:latin typeface="Almarai"/>
                <a:ea typeface="Almarai"/>
                <a:cs typeface="Almarai"/>
                <a:sym typeface="Almarai"/>
              </a:rPr>
              <a:t>Balanced Demand:</a:t>
            </a:r>
          </a:p>
          <a:p>
            <a:pPr algn="l" marL="518680" indent="-259340" lvl="1">
              <a:lnSpc>
                <a:spcPts val="3315"/>
              </a:lnSpc>
              <a:buFont typeface="Arial"/>
              <a:buChar char="•"/>
            </a:pPr>
            <a:r>
              <a:rPr lang="en-US" sz="2402">
                <a:solidFill>
                  <a:srgbClr val="FFFFFF"/>
                </a:solidFill>
                <a:latin typeface="Almarai"/>
                <a:ea typeface="Almarai"/>
                <a:cs typeface="Almarai"/>
                <a:sym typeface="Almarai"/>
              </a:rPr>
              <a:t>Indore and Chandigarh show steady usage across both weekdays and weekends.</a:t>
            </a:r>
          </a:p>
          <a:p>
            <a:pPr algn="l" marL="518680" indent="-259340" lvl="1">
              <a:lnSpc>
                <a:spcPts val="3315"/>
              </a:lnSpc>
              <a:buAutoNum type="arabicPeriod" startAt="1"/>
            </a:pPr>
            <a:r>
              <a:rPr lang="en-US" sz="2402">
                <a:solidFill>
                  <a:srgbClr val="FFFFFF"/>
                </a:solidFill>
                <a:latin typeface="Almarai"/>
                <a:ea typeface="Almarai"/>
                <a:cs typeface="Almarai"/>
                <a:sym typeface="Almarai"/>
              </a:rPr>
              <a:t>Low Weekend Demand:</a:t>
            </a:r>
          </a:p>
          <a:p>
            <a:pPr algn="l" marL="518680" indent="-259340" lvl="1">
              <a:lnSpc>
                <a:spcPts val="3315"/>
              </a:lnSpc>
              <a:spcBef>
                <a:spcPct val="0"/>
              </a:spcBef>
              <a:buFont typeface="Arial"/>
              <a:buChar char="•"/>
            </a:pPr>
            <a:r>
              <a:rPr lang="en-US" sz="2402">
                <a:solidFill>
                  <a:srgbClr val="FFFFFF"/>
                </a:solidFill>
                <a:latin typeface="Almarai"/>
                <a:ea typeface="Almarai"/>
                <a:cs typeface="Almarai"/>
                <a:sym typeface="Almarai"/>
              </a:rPr>
              <a:t>Coimbatore and Visakhapatnam: Slight preference for weekdays, indicating work-driven trips.</a:t>
            </a:r>
          </a:p>
        </p:txBody>
      </p:sp>
      <p:sp>
        <p:nvSpPr>
          <p:cNvPr name="TextBox 15" id="15"/>
          <p:cNvSpPr txBox="true"/>
          <p:nvPr/>
        </p:nvSpPr>
        <p:spPr>
          <a:xfrm rot="0">
            <a:off x="1473780" y="778167"/>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89491" y="2009736"/>
            <a:ext cx="10136653"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Weekend vs. Weekday Trip Demand by City</a:t>
            </a:r>
          </a:p>
        </p:txBody>
      </p:sp>
      <p:sp>
        <p:nvSpPr>
          <p:cNvPr name="TextBox 17" id="17"/>
          <p:cNvSpPr txBox="true"/>
          <p:nvPr/>
        </p:nvSpPr>
        <p:spPr>
          <a:xfrm rot="0">
            <a:off x="1589491" y="2753135"/>
            <a:ext cx="10136653" cy="443484"/>
          </a:xfrm>
          <a:prstGeom prst="rect">
            <a:avLst/>
          </a:prstGeom>
        </p:spPr>
        <p:txBody>
          <a:bodyPr anchor="t" rtlCol="false" tIns="0" lIns="0" bIns="0" rIns="0">
            <a:spAutoFit/>
          </a:bodyPr>
          <a:lstStyle/>
          <a:p>
            <a:pPr algn="l" marL="0" indent="0" lvl="0">
              <a:lnSpc>
                <a:spcPts val="3588"/>
              </a:lnSpc>
              <a:spcBef>
                <a:spcPct val="0"/>
              </a:spcBef>
            </a:pPr>
            <a:r>
              <a:rPr lang="en-US" b="true" sz="2600">
                <a:solidFill>
                  <a:srgbClr val="17E3B2"/>
                </a:solidFill>
                <a:latin typeface="Almarai Bold"/>
                <a:ea typeface="Almarai Bold"/>
                <a:cs typeface="Almarai Bold"/>
                <a:sym typeface="Almarai Bold"/>
              </a:rPr>
              <a:t>Insights: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86866" y="1171837"/>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635315"/>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10685816" y="2453522"/>
            <a:ext cx="6690643" cy="6957415"/>
          </a:xfrm>
          <a:custGeom>
            <a:avLst/>
            <a:gdLst/>
            <a:ahLst/>
            <a:cxnLst/>
            <a:rect r="r" b="b" t="t" l="l"/>
            <a:pathLst>
              <a:path h="6957415" w="6690643">
                <a:moveTo>
                  <a:pt x="0" y="0"/>
                </a:moveTo>
                <a:lnTo>
                  <a:pt x="6690643" y="0"/>
                </a:lnTo>
                <a:lnTo>
                  <a:pt x="6690643" y="6957416"/>
                </a:lnTo>
                <a:lnTo>
                  <a:pt x="0" y="6957416"/>
                </a:lnTo>
                <a:lnTo>
                  <a:pt x="0" y="0"/>
                </a:lnTo>
                <a:close/>
              </a:path>
            </a:pathLst>
          </a:custGeom>
          <a:blipFill>
            <a:blip r:embed="rId4"/>
            <a:stretch>
              <a:fillRect l="0" t="0" r="0" b="0"/>
            </a:stretch>
          </a:blipFill>
        </p:spPr>
      </p:sp>
      <p:sp>
        <p:nvSpPr>
          <p:cNvPr name="TextBox 13" id="13"/>
          <p:cNvSpPr txBox="true"/>
          <p:nvPr/>
        </p:nvSpPr>
        <p:spPr>
          <a:xfrm rot="0">
            <a:off x="4014318" y="752427"/>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89491" y="3550832"/>
            <a:ext cx="7368924" cy="5860106"/>
          </a:xfrm>
          <a:prstGeom prst="rect">
            <a:avLst/>
          </a:prstGeom>
        </p:spPr>
        <p:txBody>
          <a:bodyPr anchor="t" rtlCol="false" tIns="0" lIns="0" bIns="0" rIns="0">
            <a:spAutoFit/>
          </a:bodyPr>
          <a:lstStyle/>
          <a:p>
            <a:pPr algn="l" marL="518680" indent="-259340" lvl="1">
              <a:lnSpc>
                <a:spcPts val="3315"/>
              </a:lnSpc>
              <a:buAutoNum type="arabicPeriod" startAt="1"/>
            </a:pPr>
            <a:r>
              <a:rPr lang="en-US" sz="2402">
                <a:solidFill>
                  <a:srgbClr val="FFFFFF"/>
                </a:solidFill>
                <a:latin typeface="Almarai"/>
                <a:ea typeface="Almarai"/>
                <a:cs typeface="Almarai"/>
                <a:sym typeface="Almarai"/>
              </a:rPr>
              <a:t>Optimize Fleet Allocation:</a:t>
            </a:r>
          </a:p>
          <a:p>
            <a:pPr algn="l" marL="518680" indent="-259340" lvl="1">
              <a:lnSpc>
                <a:spcPts val="3315"/>
              </a:lnSpc>
              <a:buFont typeface="Arial"/>
              <a:buChar char="•"/>
            </a:pPr>
            <a:r>
              <a:rPr lang="en-US" sz="2402">
                <a:solidFill>
                  <a:srgbClr val="FFFFFF"/>
                </a:solidFill>
                <a:latin typeface="Almarai"/>
                <a:ea typeface="Almarai"/>
                <a:cs typeface="Almarai"/>
                <a:sym typeface="Almarai"/>
              </a:rPr>
              <a:t>Increase weekend fleet in Jaipur, Kochi, Mysore.</a:t>
            </a:r>
          </a:p>
          <a:p>
            <a:pPr algn="l" marL="518680" indent="-259340" lvl="1">
              <a:lnSpc>
                <a:spcPts val="3315"/>
              </a:lnSpc>
              <a:buFont typeface="Arial"/>
              <a:buChar char="•"/>
            </a:pPr>
            <a:r>
              <a:rPr lang="en-US" sz="2402">
                <a:solidFill>
                  <a:srgbClr val="FFFFFF"/>
                </a:solidFill>
                <a:latin typeface="Almarai"/>
                <a:ea typeface="Almarai"/>
                <a:cs typeface="Almarai"/>
                <a:sym typeface="Almarai"/>
              </a:rPr>
              <a:t>Focus on weekdays for Lucknow, Surat, Vadodara.</a:t>
            </a:r>
          </a:p>
          <a:p>
            <a:pPr algn="l" marL="518680" indent="-259340" lvl="1">
              <a:lnSpc>
                <a:spcPts val="3315"/>
              </a:lnSpc>
              <a:buAutoNum type="arabicPeriod" startAt="1"/>
            </a:pPr>
            <a:r>
              <a:rPr lang="en-US" sz="2402">
                <a:solidFill>
                  <a:srgbClr val="FFFFFF"/>
                </a:solidFill>
                <a:latin typeface="Almarai"/>
                <a:ea typeface="Almarai"/>
                <a:cs typeface="Almarai"/>
                <a:sym typeface="Almarai"/>
              </a:rPr>
              <a:t>Targeted Marketing Campaigns:</a:t>
            </a:r>
          </a:p>
          <a:p>
            <a:pPr algn="l" marL="518680" indent="-259340" lvl="1">
              <a:lnSpc>
                <a:spcPts val="3315"/>
              </a:lnSpc>
              <a:buFont typeface="Arial"/>
              <a:buChar char="•"/>
            </a:pPr>
            <a:r>
              <a:rPr lang="en-US" sz="2402">
                <a:solidFill>
                  <a:srgbClr val="FFFFFF"/>
                </a:solidFill>
                <a:latin typeface="Almarai"/>
                <a:ea typeface="Almarai"/>
                <a:cs typeface="Almarai"/>
                <a:sym typeface="Almarai"/>
              </a:rPr>
              <a:t>Tourism Cities: Promote weekend offers, family packages, and partnerships with hotels/events.</a:t>
            </a:r>
          </a:p>
          <a:p>
            <a:pPr algn="l" marL="518680" indent="-259340" lvl="1">
              <a:lnSpc>
                <a:spcPts val="3315"/>
              </a:lnSpc>
              <a:buFont typeface="Arial"/>
              <a:buChar char="•"/>
            </a:pPr>
            <a:r>
              <a:rPr lang="en-US" sz="2402">
                <a:solidFill>
                  <a:srgbClr val="FFFFFF"/>
                </a:solidFill>
                <a:latin typeface="Almarai"/>
                <a:ea typeface="Almarai"/>
                <a:cs typeface="Almarai"/>
                <a:sym typeface="Almarai"/>
              </a:rPr>
              <a:t>Business Cities: Introduce corporate ride packages and weekday subscriptions.</a:t>
            </a:r>
          </a:p>
          <a:p>
            <a:pPr algn="l" marL="518680" indent="-259340" lvl="1">
              <a:lnSpc>
                <a:spcPts val="3315"/>
              </a:lnSpc>
              <a:buAutoNum type="arabicPeriod" startAt="1"/>
            </a:pPr>
            <a:r>
              <a:rPr lang="en-US" sz="2402">
                <a:solidFill>
                  <a:srgbClr val="FFFFFF"/>
                </a:solidFill>
                <a:latin typeface="Almarai"/>
                <a:ea typeface="Almarai"/>
                <a:cs typeface="Almarai"/>
                <a:sym typeface="Almarai"/>
              </a:rPr>
              <a:t>Leverage Balanced Cities:</a:t>
            </a:r>
          </a:p>
          <a:p>
            <a:pPr algn="l" marL="518680" indent="-259340" lvl="1">
              <a:lnSpc>
                <a:spcPts val="3315"/>
              </a:lnSpc>
              <a:buFont typeface="Arial"/>
              <a:buChar char="•"/>
            </a:pPr>
            <a:r>
              <a:rPr lang="en-US" sz="2402">
                <a:solidFill>
                  <a:srgbClr val="FFFFFF"/>
                </a:solidFill>
                <a:latin typeface="Almarai"/>
                <a:ea typeface="Almarai"/>
                <a:cs typeface="Almarai"/>
                <a:sym typeface="Almarai"/>
              </a:rPr>
              <a:t>Test dynamic pricing in Indore and Chandigarh to boost both segments.</a:t>
            </a:r>
          </a:p>
          <a:p>
            <a:pPr algn="l" marL="518680" indent="-259340" lvl="1">
              <a:lnSpc>
                <a:spcPts val="3315"/>
              </a:lnSpc>
              <a:buAutoNum type="arabicPeriod" startAt="1"/>
            </a:pPr>
            <a:r>
              <a:rPr lang="en-US" sz="2402">
                <a:solidFill>
                  <a:srgbClr val="FFFFFF"/>
                </a:solidFill>
                <a:latin typeface="Almarai"/>
                <a:ea typeface="Almarai"/>
                <a:cs typeface="Almarai"/>
                <a:sym typeface="Almarai"/>
              </a:rPr>
              <a:t>Stimulate Weekend Demand in Low Cities:</a:t>
            </a:r>
          </a:p>
          <a:p>
            <a:pPr algn="l" marL="518680" indent="-259340" lvl="1">
              <a:lnSpc>
                <a:spcPts val="3315"/>
              </a:lnSpc>
              <a:buFont typeface="Arial"/>
              <a:buChar char="•"/>
            </a:pPr>
            <a:r>
              <a:rPr lang="en-US" sz="2402">
                <a:solidFill>
                  <a:srgbClr val="FFFFFF"/>
                </a:solidFill>
                <a:latin typeface="Almarai"/>
                <a:ea typeface="Almarai"/>
                <a:cs typeface="Almarai"/>
                <a:sym typeface="Almarai"/>
              </a:rPr>
              <a:t>Launch weekend discounts and tie-ups in Coimbatore and Visakhapatnam.</a:t>
            </a:r>
          </a:p>
        </p:txBody>
      </p:sp>
      <p:sp>
        <p:nvSpPr>
          <p:cNvPr name="TextBox 15" id="15"/>
          <p:cNvSpPr txBox="true"/>
          <p:nvPr/>
        </p:nvSpPr>
        <p:spPr>
          <a:xfrm rot="0">
            <a:off x="1473780" y="778167"/>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89491" y="2144874"/>
            <a:ext cx="10136653"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Weekend vs. Weekday Trip Demand by City</a:t>
            </a:r>
          </a:p>
        </p:txBody>
      </p:sp>
      <p:sp>
        <p:nvSpPr>
          <p:cNvPr name="TextBox 17" id="17"/>
          <p:cNvSpPr txBox="true"/>
          <p:nvPr/>
        </p:nvSpPr>
        <p:spPr>
          <a:xfrm rot="0">
            <a:off x="1589491" y="2888273"/>
            <a:ext cx="10136653" cy="443484"/>
          </a:xfrm>
          <a:prstGeom prst="rect">
            <a:avLst/>
          </a:prstGeom>
        </p:spPr>
        <p:txBody>
          <a:bodyPr anchor="t" rtlCol="false" tIns="0" lIns="0" bIns="0" rIns="0">
            <a:spAutoFit/>
          </a:bodyPr>
          <a:lstStyle/>
          <a:p>
            <a:pPr algn="l" marL="0" indent="0" lvl="0">
              <a:lnSpc>
                <a:spcPts val="3588"/>
              </a:lnSpc>
              <a:spcBef>
                <a:spcPct val="0"/>
              </a:spcBef>
            </a:pPr>
            <a:r>
              <a:rPr lang="en-US" b="true" sz="2600">
                <a:solidFill>
                  <a:srgbClr val="17E3B2"/>
                </a:solidFill>
                <a:latin typeface="Almarai Bold"/>
                <a:ea typeface="Almarai Bold"/>
                <a:cs typeface="Almarai Bold"/>
                <a:sym typeface="Almarai Bold"/>
              </a:rPr>
              <a:t>Recommendations: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91592" y="1717521"/>
            <a:ext cx="6376662" cy="637666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5" id="5"/>
          <p:cNvGrpSpPr/>
          <p:nvPr/>
        </p:nvGrpSpPr>
        <p:grpSpPr>
          <a:xfrm rot="0">
            <a:off x="9029553" y="2298941"/>
            <a:ext cx="1371267" cy="13712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9029553" y="4805676"/>
            <a:ext cx="1371267" cy="137126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9039229" y="6988836"/>
            <a:ext cx="1371267" cy="13712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17259300" y="2066886"/>
            <a:ext cx="5754080" cy="8220114"/>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6" id="16"/>
          <p:cNvGrpSpPr/>
          <p:nvPr/>
        </p:nvGrpSpPr>
        <p:grpSpPr>
          <a:xfrm rot="-10800000">
            <a:off x="-4725380" y="5468707"/>
            <a:ext cx="5754080" cy="8220114"/>
            <a:chOff x="0" y="0"/>
            <a:chExt cx="4445000" cy="6350000"/>
          </a:xfrm>
        </p:grpSpPr>
        <p:sp>
          <p:nvSpPr>
            <p:cNvPr name="Freeform 17" id="1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8" id="18"/>
          <p:cNvGrpSpPr/>
          <p:nvPr/>
        </p:nvGrpSpPr>
        <p:grpSpPr>
          <a:xfrm rot="0">
            <a:off x="15763958" y="-781916"/>
            <a:ext cx="1683983" cy="2405689"/>
            <a:chOff x="0" y="0"/>
            <a:chExt cx="4445000" cy="6350000"/>
          </a:xfrm>
        </p:grpSpPr>
        <p:sp>
          <p:nvSpPr>
            <p:cNvPr name="Freeform 19" id="1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20" id="20"/>
          <p:cNvGrpSpPr/>
          <p:nvPr/>
        </p:nvGrpSpPr>
        <p:grpSpPr>
          <a:xfrm rot="5400000">
            <a:off x="14391539" y="875530"/>
            <a:ext cx="841991" cy="84199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22" id="22"/>
          <p:cNvGrpSpPr/>
          <p:nvPr/>
        </p:nvGrpSpPr>
        <p:grpSpPr>
          <a:xfrm rot="5400000">
            <a:off x="3867511" y="3014990"/>
            <a:ext cx="1224824" cy="12248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24" id="24"/>
          <p:cNvSpPr/>
          <p:nvPr/>
        </p:nvSpPr>
        <p:spPr>
          <a:xfrm flipH="false" flipV="false" rot="0">
            <a:off x="9350553" y="2634942"/>
            <a:ext cx="748620" cy="748620"/>
          </a:xfrm>
          <a:custGeom>
            <a:avLst/>
            <a:gdLst/>
            <a:ahLst/>
            <a:cxnLst/>
            <a:rect r="r" b="b" t="t" l="l"/>
            <a:pathLst>
              <a:path h="748620" w="748620">
                <a:moveTo>
                  <a:pt x="0" y="0"/>
                </a:moveTo>
                <a:lnTo>
                  <a:pt x="748620" y="0"/>
                </a:lnTo>
                <a:lnTo>
                  <a:pt x="748620" y="748620"/>
                </a:lnTo>
                <a:lnTo>
                  <a:pt x="0" y="748620"/>
                </a:lnTo>
                <a:lnTo>
                  <a:pt x="0" y="0"/>
                </a:lnTo>
                <a:close/>
              </a:path>
            </a:pathLst>
          </a:custGeom>
          <a:blipFill>
            <a:blip r:embed="rId4"/>
            <a:stretch>
              <a:fillRect l="0" t="0" r="0" b="0"/>
            </a:stretch>
          </a:blipFill>
        </p:spPr>
      </p:sp>
      <p:sp>
        <p:nvSpPr>
          <p:cNvPr name="Freeform 25" id="25"/>
          <p:cNvSpPr/>
          <p:nvPr/>
        </p:nvSpPr>
        <p:spPr>
          <a:xfrm flipH="false" flipV="false" rot="0">
            <a:off x="9389409" y="5165531"/>
            <a:ext cx="651556" cy="651556"/>
          </a:xfrm>
          <a:custGeom>
            <a:avLst/>
            <a:gdLst/>
            <a:ahLst/>
            <a:cxnLst/>
            <a:rect r="r" b="b" t="t" l="l"/>
            <a:pathLst>
              <a:path h="651556" w="651556">
                <a:moveTo>
                  <a:pt x="0" y="0"/>
                </a:moveTo>
                <a:lnTo>
                  <a:pt x="651556" y="0"/>
                </a:lnTo>
                <a:lnTo>
                  <a:pt x="651556" y="651556"/>
                </a:lnTo>
                <a:lnTo>
                  <a:pt x="0" y="651556"/>
                </a:lnTo>
                <a:lnTo>
                  <a:pt x="0" y="0"/>
                </a:lnTo>
                <a:close/>
              </a:path>
            </a:pathLst>
          </a:custGeom>
          <a:blipFill>
            <a:blip r:embed="rId5"/>
            <a:stretch>
              <a:fillRect l="0" t="0" r="0" b="0"/>
            </a:stretch>
          </a:blipFill>
        </p:spPr>
      </p:sp>
      <p:sp>
        <p:nvSpPr>
          <p:cNvPr name="Freeform 26" id="26"/>
          <p:cNvSpPr/>
          <p:nvPr/>
        </p:nvSpPr>
        <p:spPr>
          <a:xfrm flipH="false" flipV="false" rot="0">
            <a:off x="9397344" y="7328861"/>
            <a:ext cx="655038" cy="655038"/>
          </a:xfrm>
          <a:custGeom>
            <a:avLst/>
            <a:gdLst/>
            <a:ahLst/>
            <a:cxnLst/>
            <a:rect r="r" b="b" t="t" l="l"/>
            <a:pathLst>
              <a:path h="655038" w="655038">
                <a:moveTo>
                  <a:pt x="0" y="0"/>
                </a:moveTo>
                <a:lnTo>
                  <a:pt x="655038" y="0"/>
                </a:lnTo>
                <a:lnTo>
                  <a:pt x="655038" y="655038"/>
                </a:lnTo>
                <a:lnTo>
                  <a:pt x="0" y="655038"/>
                </a:lnTo>
                <a:lnTo>
                  <a:pt x="0" y="0"/>
                </a:lnTo>
                <a:close/>
              </a:path>
            </a:pathLst>
          </a:custGeom>
          <a:blipFill>
            <a:blip r:embed="rId6"/>
            <a:stretch>
              <a:fillRect l="0" t="0" r="0" b="0"/>
            </a:stretch>
          </a:blipFill>
        </p:spPr>
      </p:sp>
      <p:sp>
        <p:nvSpPr>
          <p:cNvPr name="TextBox 27" id="27"/>
          <p:cNvSpPr txBox="true"/>
          <p:nvPr/>
        </p:nvSpPr>
        <p:spPr>
          <a:xfrm rot="0">
            <a:off x="2200679" y="4534659"/>
            <a:ext cx="4800049" cy="1903095"/>
          </a:xfrm>
          <a:prstGeom prst="rect">
            <a:avLst/>
          </a:prstGeom>
        </p:spPr>
        <p:txBody>
          <a:bodyPr anchor="t" rtlCol="false" tIns="0" lIns="0" bIns="0" rIns="0">
            <a:spAutoFit/>
          </a:bodyPr>
          <a:lstStyle/>
          <a:p>
            <a:pPr algn="ctr" marL="0" indent="0" lvl="0">
              <a:lnSpc>
                <a:spcPts val="7288"/>
              </a:lnSpc>
              <a:spcBef>
                <a:spcPct val="0"/>
              </a:spcBef>
            </a:pPr>
            <a:r>
              <a:rPr lang="en-US" b="true" sz="6073">
                <a:solidFill>
                  <a:srgbClr val="FFFFFF"/>
                </a:solidFill>
                <a:latin typeface="Almarai Bold"/>
                <a:ea typeface="Almarai Bold"/>
                <a:cs typeface="Almarai Bold"/>
                <a:sym typeface="Almarai Bold"/>
              </a:rPr>
              <a:t>PROBLEM STATEMENT</a:t>
            </a:r>
          </a:p>
        </p:txBody>
      </p:sp>
      <p:sp>
        <p:nvSpPr>
          <p:cNvPr name="TextBox 28" id="28"/>
          <p:cNvSpPr txBox="true"/>
          <p:nvPr/>
        </p:nvSpPr>
        <p:spPr>
          <a:xfrm rot="0">
            <a:off x="10831083" y="2332825"/>
            <a:ext cx="440244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OBJECTIVE</a:t>
            </a:r>
          </a:p>
        </p:txBody>
      </p:sp>
      <p:sp>
        <p:nvSpPr>
          <p:cNvPr name="TextBox 29" id="29"/>
          <p:cNvSpPr txBox="true"/>
          <p:nvPr/>
        </p:nvSpPr>
        <p:spPr>
          <a:xfrm rot="0">
            <a:off x="10848423" y="3012146"/>
            <a:ext cx="6015843" cy="658062"/>
          </a:xfrm>
          <a:prstGeom prst="rect">
            <a:avLst/>
          </a:prstGeom>
        </p:spPr>
        <p:txBody>
          <a:bodyPr anchor="t" rtlCol="false" tIns="0" lIns="0" bIns="0" rIns="0">
            <a:spAutoFit/>
          </a:bodyPr>
          <a:lstStyle/>
          <a:p>
            <a:pPr algn="l" marL="0" indent="0" lvl="0">
              <a:lnSpc>
                <a:spcPts val="2664"/>
              </a:lnSpc>
              <a:spcBef>
                <a:spcPct val="0"/>
              </a:spcBef>
            </a:pPr>
            <a:r>
              <a:rPr lang="en-US" sz="1931">
                <a:solidFill>
                  <a:srgbClr val="FFFFFF"/>
                </a:solidFill>
                <a:latin typeface="Almarai"/>
                <a:ea typeface="Almarai"/>
                <a:cs typeface="Almarai"/>
                <a:sym typeface="Almarai"/>
              </a:rPr>
              <a:t>Provide actionable insights to the Chief of Operations in the Transportation domain.</a:t>
            </a:r>
          </a:p>
        </p:txBody>
      </p:sp>
      <p:sp>
        <p:nvSpPr>
          <p:cNvPr name="TextBox 30" id="30"/>
          <p:cNvSpPr txBox="true"/>
          <p:nvPr/>
        </p:nvSpPr>
        <p:spPr>
          <a:xfrm rot="0">
            <a:off x="10831083" y="4325779"/>
            <a:ext cx="5219965"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METRICS TO ANALYZE</a:t>
            </a:r>
          </a:p>
        </p:txBody>
      </p:sp>
      <p:sp>
        <p:nvSpPr>
          <p:cNvPr name="TextBox 31" id="31"/>
          <p:cNvSpPr txBox="true"/>
          <p:nvPr/>
        </p:nvSpPr>
        <p:spPr>
          <a:xfrm rot="0">
            <a:off x="10848423" y="4954600"/>
            <a:ext cx="6015843" cy="1986274"/>
          </a:xfrm>
          <a:prstGeom prst="rect">
            <a:avLst/>
          </a:prstGeom>
        </p:spPr>
        <p:txBody>
          <a:bodyPr anchor="t" rtlCol="false" tIns="0" lIns="0" bIns="0" rIns="0">
            <a:spAutoFit/>
          </a:bodyPr>
          <a:lstStyle/>
          <a:p>
            <a:pPr algn="l" marL="416921" indent="-208461" lvl="1">
              <a:lnSpc>
                <a:spcPts val="2664"/>
              </a:lnSpc>
              <a:spcBef>
                <a:spcPct val="0"/>
              </a:spcBef>
              <a:buFont typeface="Arial"/>
              <a:buChar char="•"/>
            </a:pPr>
            <a:r>
              <a:rPr lang="en-US" sz="1931">
                <a:solidFill>
                  <a:srgbClr val="FFFFFF"/>
                </a:solidFill>
                <a:latin typeface="Almarai"/>
                <a:ea typeface="Almarai"/>
                <a:cs typeface="Almarai"/>
                <a:sym typeface="Almarai"/>
              </a:rPr>
              <a:t>T</a:t>
            </a:r>
            <a:r>
              <a:rPr lang="en-US" sz="1931" strike="noStrike" u="none">
                <a:solidFill>
                  <a:srgbClr val="FFFFFF"/>
                </a:solidFill>
                <a:latin typeface="Almarai"/>
                <a:ea typeface="Almarai"/>
                <a:cs typeface="Almarai"/>
                <a:sym typeface="Almarai"/>
              </a:rPr>
              <a:t>rip volume</a:t>
            </a:r>
          </a:p>
          <a:p>
            <a:pPr algn="l" marL="416921" indent="-208461" lvl="1">
              <a:lnSpc>
                <a:spcPts val="2664"/>
              </a:lnSpc>
              <a:spcBef>
                <a:spcPct val="0"/>
              </a:spcBef>
              <a:buFont typeface="Arial"/>
              <a:buChar char="•"/>
            </a:pPr>
            <a:r>
              <a:rPr lang="en-US" sz="1931" strike="noStrike" u="none">
                <a:solidFill>
                  <a:srgbClr val="FFFFFF"/>
                </a:solidFill>
                <a:latin typeface="Almarai"/>
                <a:ea typeface="Almarai"/>
                <a:cs typeface="Almarai"/>
                <a:sym typeface="Almarai"/>
              </a:rPr>
              <a:t>Passenger satisfaction</a:t>
            </a:r>
          </a:p>
          <a:p>
            <a:pPr algn="l" marL="416921" indent="-208461" lvl="1">
              <a:lnSpc>
                <a:spcPts val="2664"/>
              </a:lnSpc>
              <a:spcBef>
                <a:spcPct val="0"/>
              </a:spcBef>
              <a:buFont typeface="Arial"/>
              <a:buChar char="•"/>
            </a:pPr>
            <a:r>
              <a:rPr lang="en-US" sz="1931" strike="noStrike" u="none">
                <a:solidFill>
                  <a:srgbClr val="FFFFFF"/>
                </a:solidFill>
                <a:latin typeface="Almarai"/>
                <a:ea typeface="Almarai"/>
                <a:cs typeface="Almarai"/>
                <a:sym typeface="Almarai"/>
              </a:rPr>
              <a:t>Repeat passenger rate</a:t>
            </a:r>
          </a:p>
          <a:p>
            <a:pPr algn="l" marL="416921" indent="-208461" lvl="1">
              <a:lnSpc>
                <a:spcPts val="2664"/>
              </a:lnSpc>
              <a:spcBef>
                <a:spcPct val="0"/>
              </a:spcBef>
              <a:buFont typeface="Arial"/>
              <a:buChar char="•"/>
            </a:pPr>
            <a:r>
              <a:rPr lang="en-US" sz="1931" strike="noStrike" u="none">
                <a:solidFill>
                  <a:srgbClr val="FFFFFF"/>
                </a:solidFill>
                <a:latin typeface="Almarai"/>
                <a:ea typeface="Almarai"/>
                <a:cs typeface="Almarai"/>
                <a:sym typeface="Almarai"/>
              </a:rPr>
              <a:t>Trip distribution</a:t>
            </a:r>
          </a:p>
          <a:p>
            <a:pPr algn="l" marL="416921" indent="-208461" lvl="1">
              <a:lnSpc>
                <a:spcPts val="2664"/>
              </a:lnSpc>
              <a:spcBef>
                <a:spcPct val="0"/>
              </a:spcBef>
              <a:buFont typeface="Arial"/>
              <a:buChar char="•"/>
            </a:pPr>
            <a:r>
              <a:rPr lang="en-US" sz="1931" strike="noStrike" u="none">
                <a:solidFill>
                  <a:srgbClr val="FFFFFF"/>
                </a:solidFill>
                <a:latin typeface="Almarai"/>
                <a:ea typeface="Almarai"/>
                <a:cs typeface="Almarai"/>
                <a:sym typeface="Almarai"/>
              </a:rPr>
              <a:t>Balance between new and repeat passengers</a:t>
            </a:r>
          </a:p>
          <a:p>
            <a:pPr algn="l" marL="0" indent="0" lvl="0">
              <a:lnSpc>
                <a:spcPts val="2664"/>
              </a:lnSpc>
              <a:spcBef>
                <a:spcPct val="0"/>
              </a:spcBef>
            </a:pPr>
          </a:p>
        </p:txBody>
      </p:sp>
      <p:sp>
        <p:nvSpPr>
          <p:cNvPr name="TextBox 32" id="32"/>
          <p:cNvSpPr txBox="true"/>
          <p:nvPr/>
        </p:nvSpPr>
        <p:spPr>
          <a:xfrm rot="0">
            <a:off x="10840760" y="7007549"/>
            <a:ext cx="4402447" cy="587693"/>
          </a:xfrm>
          <a:prstGeom prst="rect">
            <a:avLst/>
          </a:prstGeom>
        </p:spPr>
        <p:txBody>
          <a:bodyPr anchor="t" rtlCol="false" tIns="0" lIns="0" bIns="0" rIns="0">
            <a:spAutoFit/>
          </a:bodyPr>
          <a:lstStyle/>
          <a:p>
            <a:pPr algn="l" marL="0" indent="0" lvl="0">
              <a:lnSpc>
                <a:spcPts val="4657"/>
              </a:lnSpc>
              <a:spcBef>
                <a:spcPct val="0"/>
              </a:spcBef>
            </a:pPr>
            <a:r>
              <a:rPr lang="en-US" b="true" sz="3374">
                <a:solidFill>
                  <a:srgbClr val="17E3B2"/>
                </a:solidFill>
                <a:latin typeface="Almarai Bold"/>
                <a:ea typeface="Almarai Bold"/>
                <a:cs typeface="Almarai Bold"/>
                <a:sym typeface="Almarai Bold"/>
              </a:rPr>
              <a:t>CONTEXT</a:t>
            </a:r>
          </a:p>
        </p:txBody>
      </p:sp>
      <p:sp>
        <p:nvSpPr>
          <p:cNvPr name="TextBox 33" id="33"/>
          <p:cNvSpPr txBox="true"/>
          <p:nvPr/>
        </p:nvSpPr>
        <p:spPr>
          <a:xfrm rot="0">
            <a:off x="10858099" y="7636370"/>
            <a:ext cx="6015843" cy="658062"/>
          </a:xfrm>
          <a:prstGeom prst="rect">
            <a:avLst/>
          </a:prstGeom>
        </p:spPr>
        <p:txBody>
          <a:bodyPr anchor="t" rtlCol="false" tIns="0" lIns="0" bIns="0" rIns="0">
            <a:spAutoFit/>
          </a:bodyPr>
          <a:lstStyle/>
          <a:p>
            <a:pPr algn="l" marL="0" indent="0" lvl="0">
              <a:lnSpc>
                <a:spcPts val="2664"/>
              </a:lnSpc>
              <a:spcBef>
                <a:spcPct val="0"/>
              </a:spcBef>
            </a:pPr>
            <a:r>
              <a:rPr lang="en-US" sz="1931">
                <a:solidFill>
                  <a:srgbClr val="FFFFFF"/>
                </a:solidFill>
                <a:latin typeface="Almarai"/>
                <a:ea typeface="Almarai"/>
                <a:cs typeface="Almarai"/>
                <a:sym typeface="Almarai"/>
              </a:rPr>
              <a:t> Insights will directly influence strategic decisions and performance evaluation.</a:t>
            </a:r>
          </a:p>
        </p:txBody>
      </p:sp>
      <p:sp>
        <p:nvSpPr>
          <p:cNvPr name="TextBox 34" id="34"/>
          <p:cNvSpPr txBox="true"/>
          <p:nvPr/>
        </p:nvSpPr>
        <p:spPr>
          <a:xfrm rot="0">
            <a:off x="3751800" y="3157842"/>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02</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809021" y="952810"/>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411646" y="416288"/>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9144000" y="2972360"/>
            <a:ext cx="8780291" cy="4118658"/>
          </a:xfrm>
          <a:custGeom>
            <a:avLst/>
            <a:gdLst/>
            <a:ahLst/>
            <a:cxnLst/>
            <a:rect r="r" b="b" t="t" l="l"/>
            <a:pathLst>
              <a:path h="4118658" w="8780291">
                <a:moveTo>
                  <a:pt x="0" y="0"/>
                </a:moveTo>
                <a:lnTo>
                  <a:pt x="8780291" y="0"/>
                </a:lnTo>
                <a:lnTo>
                  <a:pt x="8780291" y="4118659"/>
                </a:lnTo>
                <a:lnTo>
                  <a:pt x="0" y="4118659"/>
                </a:lnTo>
                <a:lnTo>
                  <a:pt x="0" y="0"/>
                </a:lnTo>
                <a:close/>
              </a:path>
            </a:pathLst>
          </a:custGeom>
          <a:blipFill>
            <a:blip r:embed="rId4"/>
            <a:stretch>
              <a:fillRect l="0" t="0" r="0" b="0"/>
            </a:stretch>
          </a:blipFill>
        </p:spPr>
      </p:sp>
      <p:sp>
        <p:nvSpPr>
          <p:cNvPr name="TextBox 13" id="13"/>
          <p:cNvSpPr txBox="true"/>
          <p:nvPr/>
        </p:nvSpPr>
        <p:spPr>
          <a:xfrm rot="0">
            <a:off x="3836473" y="533400"/>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792876" y="2542301"/>
            <a:ext cx="6690048" cy="5021906"/>
          </a:xfrm>
          <a:prstGeom prst="rect">
            <a:avLst/>
          </a:prstGeom>
        </p:spPr>
        <p:txBody>
          <a:bodyPr anchor="t" rtlCol="false" tIns="0" lIns="0" bIns="0" rIns="0">
            <a:spAutoFit/>
          </a:bodyPr>
          <a:lstStyle/>
          <a:p>
            <a:pPr algn="l" marL="518680" indent="-259340" lvl="1">
              <a:lnSpc>
                <a:spcPts val="3315"/>
              </a:lnSpc>
              <a:buAutoNum type="arabicPeriod" startAt="1"/>
            </a:pPr>
            <a:r>
              <a:rPr lang="en-US" sz="2402">
                <a:solidFill>
                  <a:srgbClr val="FFFFFF"/>
                </a:solidFill>
                <a:latin typeface="Almarai"/>
                <a:ea typeface="Almarai"/>
                <a:cs typeface="Almarai"/>
                <a:sym typeface="Almarai"/>
              </a:rPr>
              <a:t>Top Performing Cities for Repeat Trips:</a:t>
            </a:r>
          </a:p>
          <a:p>
            <a:pPr algn="l" marL="518680" indent="-259340" lvl="1">
              <a:lnSpc>
                <a:spcPts val="3315"/>
              </a:lnSpc>
              <a:buFont typeface="Arial"/>
              <a:buChar char="•"/>
            </a:pPr>
            <a:r>
              <a:rPr lang="en-US" sz="2402">
                <a:solidFill>
                  <a:srgbClr val="FFFFFF"/>
                </a:solidFill>
                <a:latin typeface="Almarai"/>
                <a:ea typeface="Almarai"/>
                <a:cs typeface="Almarai"/>
                <a:sym typeface="Almarai"/>
              </a:rPr>
              <a:t>Jaipur (15.79%) and Lucknow (15.65%) lead in repeat passenger trips, particularly for 2-trip and higher frequencies.</a:t>
            </a:r>
          </a:p>
          <a:p>
            <a:pPr algn="l" marL="518680" indent="-259340" lvl="1">
              <a:lnSpc>
                <a:spcPts val="3315"/>
              </a:lnSpc>
              <a:buFont typeface="Arial"/>
              <a:buChar char="•"/>
            </a:pPr>
            <a:r>
              <a:rPr lang="en-US" sz="2402">
                <a:solidFill>
                  <a:srgbClr val="FFFFFF"/>
                </a:solidFill>
                <a:latin typeface="Almarai"/>
                <a:ea typeface="Almarai"/>
                <a:cs typeface="Almarai"/>
                <a:sym typeface="Almarai"/>
              </a:rPr>
              <a:t>These cities have strong repeat usage, indicating high passenger satisfaction, loyalty, and demand.</a:t>
            </a:r>
          </a:p>
          <a:p>
            <a:pPr algn="l">
              <a:lnSpc>
                <a:spcPts val="3315"/>
              </a:lnSpc>
            </a:pPr>
            <a:r>
              <a:rPr lang="en-US" sz="2402">
                <a:solidFill>
                  <a:srgbClr val="FFFFFF"/>
                </a:solidFill>
                <a:latin typeface="Almarai"/>
                <a:ea typeface="Almarai"/>
                <a:cs typeface="Almarai"/>
                <a:sym typeface="Almarai"/>
              </a:rPr>
              <a:t>    2. Least Performing City:</a:t>
            </a:r>
          </a:p>
          <a:p>
            <a:pPr algn="l" marL="518680" indent="-259340" lvl="1">
              <a:lnSpc>
                <a:spcPts val="3315"/>
              </a:lnSpc>
              <a:spcBef>
                <a:spcPct val="0"/>
              </a:spcBef>
              <a:buFont typeface="Arial"/>
              <a:buChar char="•"/>
            </a:pPr>
            <a:r>
              <a:rPr lang="en-US" sz="2402">
                <a:solidFill>
                  <a:srgbClr val="FFFFFF"/>
                </a:solidFill>
                <a:latin typeface="Almarai"/>
                <a:ea typeface="Almarai"/>
                <a:cs typeface="Almarai"/>
                <a:sym typeface="Almarai"/>
              </a:rPr>
              <a:t>Mysore (2.41%) shows the lowest repeat passenger contributions across all trip counts. Low engagement may indicate weaker service satisfaction or limited demand.</a:t>
            </a:r>
          </a:p>
        </p:txBody>
      </p:sp>
      <p:sp>
        <p:nvSpPr>
          <p:cNvPr name="TextBox 15" id="15"/>
          <p:cNvSpPr txBox="true"/>
          <p:nvPr/>
        </p:nvSpPr>
        <p:spPr>
          <a:xfrm rot="0">
            <a:off x="1295935" y="559140"/>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792876" y="1823263"/>
            <a:ext cx="11741269"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Repeat Passenger Frequency and City Contribution Analysis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809021" y="952810"/>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411646" y="416288"/>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9144000" y="2972360"/>
            <a:ext cx="8780291" cy="4118658"/>
          </a:xfrm>
          <a:custGeom>
            <a:avLst/>
            <a:gdLst/>
            <a:ahLst/>
            <a:cxnLst/>
            <a:rect r="r" b="b" t="t" l="l"/>
            <a:pathLst>
              <a:path h="4118658" w="8780291">
                <a:moveTo>
                  <a:pt x="0" y="0"/>
                </a:moveTo>
                <a:lnTo>
                  <a:pt x="8780291" y="0"/>
                </a:lnTo>
                <a:lnTo>
                  <a:pt x="8780291" y="4118659"/>
                </a:lnTo>
                <a:lnTo>
                  <a:pt x="0" y="4118659"/>
                </a:lnTo>
                <a:lnTo>
                  <a:pt x="0" y="0"/>
                </a:lnTo>
                <a:close/>
              </a:path>
            </a:pathLst>
          </a:custGeom>
          <a:blipFill>
            <a:blip r:embed="rId4"/>
            <a:stretch>
              <a:fillRect l="0" t="0" r="0" b="0"/>
            </a:stretch>
          </a:blipFill>
        </p:spPr>
      </p:sp>
      <p:sp>
        <p:nvSpPr>
          <p:cNvPr name="TextBox 13" id="13"/>
          <p:cNvSpPr txBox="true"/>
          <p:nvPr/>
        </p:nvSpPr>
        <p:spPr>
          <a:xfrm rot="0">
            <a:off x="3836473" y="533400"/>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792876" y="2412337"/>
            <a:ext cx="6690048" cy="3764606"/>
          </a:xfrm>
          <a:prstGeom prst="rect">
            <a:avLst/>
          </a:prstGeom>
        </p:spPr>
        <p:txBody>
          <a:bodyPr anchor="t" rtlCol="false" tIns="0" lIns="0" bIns="0" rIns="0">
            <a:spAutoFit/>
          </a:bodyPr>
          <a:lstStyle/>
          <a:p>
            <a:pPr algn="l">
              <a:lnSpc>
                <a:spcPts val="3315"/>
              </a:lnSpc>
            </a:pPr>
            <a:r>
              <a:rPr lang="en-US" sz="2402">
                <a:solidFill>
                  <a:srgbClr val="FFFFFF"/>
                </a:solidFill>
                <a:latin typeface="Almarai"/>
                <a:ea typeface="Almarai"/>
                <a:cs typeface="Almarai"/>
                <a:sym typeface="Almarai"/>
              </a:rPr>
              <a:t>    3.Trip Patterns by City Type:</a:t>
            </a:r>
          </a:p>
          <a:p>
            <a:pPr algn="l" marL="518680" indent="-259340" lvl="1">
              <a:lnSpc>
                <a:spcPts val="3315"/>
              </a:lnSpc>
              <a:buFont typeface="Arial"/>
              <a:buChar char="•"/>
            </a:pPr>
            <a:r>
              <a:rPr lang="en-US" sz="2402">
                <a:solidFill>
                  <a:srgbClr val="FFFFFF"/>
                </a:solidFill>
                <a:latin typeface="Almarai"/>
                <a:ea typeface="Almarai"/>
                <a:cs typeface="Almarai"/>
                <a:sym typeface="Almarai"/>
              </a:rPr>
              <a:t>T</a:t>
            </a:r>
            <a:r>
              <a:rPr lang="en-US" sz="2402">
                <a:solidFill>
                  <a:srgbClr val="FFFFFF"/>
                </a:solidFill>
                <a:latin typeface="Almarai"/>
                <a:ea typeface="Almarai"/>
                <a:cs typeface="Almarai"/>
                <a:sym typeface="Almarai"/>
              </a:rPr>
              <a:t>ourism-centric Cities: Jaipur, and Kochi display higher repeat frequencies for shorter trips (2-3 trips), aligning with seasonal leisure travel and quick trip turnover.</a:t>
            </a:r>
          </a:p>
          <a:p>
            <a:pPr algn="l" marL="518680" indent="-259340" lvl="1">
              <a:lnSpc>
                <a:spcPts val="3315"/>
              </a:lnSpc>
              <a:buFont typeface="Arial"/>
              <a:buChar char="•"/>
            </a:pPr>
            <a:r>
              <a:rPr lang="en-US" sz="2402">
                <a:solidFill>
                  <a:srgbClr val="FFFFFF"/>
                </a:solidFill>
                <a:latin typeface="Almarai"/>
                <a:ea typeface="Almarai"/>
                <a:cs typeface="Almarai"/>
                <a:sym typeface="Almarai"/>
              </a:rPr>
              <a:t>Business-centric Cities: Lucknow and Surat contribute significantly to higher frequencies (4-7 trips), showing reliance on cab services for regular commuting.</a:t>
            </a:r>
          </a:p>
        </p:txBody>
      </p:sp>
      <p:sp>
        <p:nvSpPr>
          <p:cNvPr name="TextBox 15" id="15"/>
          <p:cNvSpPr txBox="true"/>
          <p:nvPr/>
        </p:nvSpPr>
        <p:spPr>
          <a:xfrm rot="0">
            <a:off x="1295935" y="559140"/>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792876" y="1693299"/>
            <a:ext cx="11741269"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Repeat Passenger Frequency and City Contribution Analysis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809021" y="952810"/>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411646" y="416288"/>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9317613" y="2467315"/>
            <a:ext cx="8780291" cy="4118658"/>
          </a:xfrm>
          <a:custGeom>
            <a:avLst/>
            <a:gdLst/>
            <a:ahLst/>
            <a:cxnLst/>
            <a:rect r="r" b="b" t="t" l="l"/>
            <a:pathLst>
              <a:path h="4118658" w="8780291">
                <a:moveTo>
                  <a:pt x="0" y="0"/>
                </a:moveTo>
                <a:lnTo>
                  <a:pt x="8780292" y="0"/>
                </a:lnTo>
                <a:lnTo>
                  <a:pt x="8780292" y="4118659"/>
                </a:lnTo>
                <a:lnTo>
                  <a:pt x="0" y="4118659"/>
                </a:lnTo>
                <a:lnTo>
                  <a:pt x="0" y="0"/>
                </a:lnTo>
                <a:close/>
              </a:path>
            </a:pathLst>
          </a:custGeom>
          <a:blipFill>
            <a:blip r:embed="rId4"/>
            <a:stretch>
              <a:fillRect l="0" t="0" r="0" b="0"/>
            </a:stretch>
          </a:blipFill>
        </p:spPr>
      </p:sp>
      <p:sp>
        <p:nvSpPr>
          <p:cNvPr name="Freeform 13" id="13"/>
          <p:cNvSpPr/>
          <p:nvPr/>
        </p:nvSpPr>
        <p:spPr>
          <a:xfrm flipH="false" flipV="false" rot="0">
            <a:off x="9683885" y="6824099"/>
            <a:ext cx="7035530" cy="3384600"/>
          </a:xfrm>
          <a:custGeom>
            <a:avLst/>
            <a:gdLst/>
            <a:ahLst/>
            <a:cxnLst/>
            <a:rect r="r" b="b" t="t" l="l"/>
            <a:pathLst>
              <a:path h="3384600" w="7035530">
                <a:moveTo>
                  <a:pt x="0" y="0"/>
                </a:moveTo>
                <a:lnTo>
                  <a:pt x="7035530" y="0"/>
                </a:lnTo>
                <a:lnTo>
                  <a:pt x="7035530" y="3384600"/>
                </a:lnTo>
                <a:lnTo>
                  <a:pt x="0" y="3384600"/>
                </a:lnTo>
                <a:lnTo>
                  <a:pt x="0" y="0"/>
                </a:lnTo>
                <a:close/>
              </a:path>
            </a:pathLst>
          </a:custGeom>
          <a:blipFill>
            <a:blip r:embed="rId5"/>
            <a:stretch>
              <a:fillRect l="0" t="0" r="0" b="0"/>
            </a:stretch>
          </a:blipFill>
        </p:spPr>
      </p:sp>
      <p:sp>
        <p:nvSpPr>
          <p:cNvPr name="TextBox 14" id="14"/>
          <p:cNvSpPr txBox="true"/>
          <p:nvPr/>
        </p:nvSpPr>
        <p:spPr>
          <a:xfrm rot="0">
            <a:off x="3836473" y="533400"/>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5" id="15"/>
          <p:cNvSpPr txBox="true"/>
          <p:nvPr/>
        </p:nvSpPr>
        <p:spPr>
          <a:xfrm rot="0">
            <a:off x="1792876" y="2419690"/>
            <a:ext cx="7351124" cy="4602806"/>
          </a:xfrm>
          <a:prstGeom prst="rect">
            <a:avLst/>
          </a:prstGeom>
        </p:spPr>
        <p:txBody>
          <a:bodyPr anchor="t" rtlCol="false" tIns="0" lIns="0" bIns="0" rIns="0">
            <a:spAutoFit/>
          </a:bodyPr>
          <a:lstStyle/>
          <a:p>
            <a:pPr algn="l">
              <a:lnSpc>
                <a:spcPts val="3315"/>
              </a:lnSpc>
            </a:pPr>
            <a:r>
              <a:rPr lang="en-US" sz="2402">
                <a:solidFill>
                  <a:srgbClr val="FFFFFF"/>
                </a:solidFill>
                <a:latin typeface="Almarai"/>
                <a:ea typeface="Almarai"/>
                <a:cs typeface="Almarai"/>
                <a:sym typeface="Almarai"/>
              </a:rPr>
              <a:t>     4.City-Spec</a:t>
            </a:r>
            <a:r>
              <a:rPr lang="en-US" sz="2402">
                <a:solidFill>
                  <a:srgbClr val="FFFFFF"/>
                </a:solidFill>
                <a:latin typeface="Almarai"/>
                <a:ea typeface="Almarai"/>
                <a:cs typeface="Almarai"/>
                <a:sym typeface="Almarai"/>
              </a:rPr>
              <a:t>ific Highlights:</a:t>
            </a:r>
          </a:p>
          <a:p>
            <a:pPr algn="l" marL="518680" indent="-259340" lvl="1">
              <a:lnSpc>
                <a:spcPts val="3315"/>
              </a:lnSpc>
              <a:buFont typeface="Arial"/>
              <a:buChar char="•"/>
            </a:pPr>
            <a:r>
              <a:rPr lang="en-US" sz="2402">
                <a:solidFill>
                  <a:srgbClr val="FFFFFF"/>
                </a:solidFill>
                <a:latin typeface="Almarai"/>
                <a:ea typeface="Almarai"/>
                <a:cs typeface="Almarai"/>
                <a:sym typeface="Almarai"/>
              </a:rPr>
              <a:t>Jaipur: Highest for 2-trip (7.92%) passengers; strong retention and seasonal demand in May.</a:t>
            </a:r>
          </a:p>
          <a:p>
            <a:pPr algn="l" marL="518680" indent="-259340" lvl="1">
              <a:lnSpc>
                <a:spcPts val="3315"/>
              </a:lnSpc>
              <a:buFont typeface="Arial"/>
              <a:buChar char="•"/>
            </a:pPr>
            <a:r>
              <a:rPr lang="en-US" sz="2402">
                <a:solidFill>
                  <a:srgbClr val="FFFFFF"/>
                </a:solidFill>
                <a:latin typeface="Almarai"/>
                <a:ea typeface="Almarai"/>
                <a:cs typeface="Almarai"/>
                <a:sym typeface="Almarai"/>
              </a:rPr>
              <a:t>Lucknow: Highest contribution in repeat trips (2-7 trips), indicating heavy reliance for daily business mobility.</a:t>
            </a:r>
          </a:p>
          <a:p>
            <a:pPr algn="l" marL="518680" indent="-259340" lvl="1">
              <a:lnSpc>
                <a:spcPts val="3315"/>
              </a:lnSpc>
              <a:buFont typeface="Arial"/>
              <a:buChar char="•"/>
            </a:pPr>
            <a:r>
              <a:rPr lang="en-US" sz="2402">
                <a:solidFill>
                  <a:srgbClr val="FFFFFF"/>
                </a:solidFill>
                <a:latin typeface="Almarai"/>
                <a:ea typeface="Almarai"/>
                <a:cs typeface="Almarai"/>
                <a:sym typeface="Almarai"/>
              </a:rPr>
              <a:t>Surat: Consistent performance across mid-range trip counts (4-7trips).</a:t>
            </a:r>
          </a:p>
          <a:p>
            <a:pPr algn="l" marL="518680" indent="-259340" lvl="1">
              <a:lnSpc>
                <a:spcPts val="3315"/>
              </a:lnSpc>
              <a:buFont typeface="Arial"/>
              <a:buChar char="•"/>
            </a:pPr>
            <a:r>
              <a:rPr lang="en-US" sz="2402">
                <a:solidFill>
                  <a:srgbClr val="FFFFFF"/>
                </a:solidFill>
                <a:latin typeface="Almarai"/>
                <a:ea typeface="Almarai"/>
                <a:cs typeface="Almarai"/>
                <a:sym typeface="Almarai"/>
              </a:rPr>
              <a:t>Mysore &amp; Coimbatore: Weak engagement across all frequencies; potential for targeted marketing and service improvement.</a:t>
            </a:r>
          </a:p>
        </p:txBody>
      </p:sp>
      <p:sp>
        <p:nvSpPr>
          <p:cNvPr name="TextBox 16" id="16"/>
          <p:cNvSpPr txBox="true"/>
          <p:nvPr/>
        </p:nvSpPr>
        <p:spPr>
          <a:xfrm rot="0">
            <a:off x="1295935" y="559140"/>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7" id="17"/>
          <p:cNvSpPr txBox="true"/>
          <p:nvPr/>
        </p:nvSpPr>
        <p:spPr>
          <a:xfrm rot="0">
            <a:off x="1792876" y="1700652"/>
            <a:ext cx="11741269"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Repeat Passenger Frequency and City Contribution Analysis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73597" y="952810"/>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76222" y="416288"/>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7160115" y="4010386"/>
            <a:ext cx="10747471" cy="3797440"/>
          </a:xfrm>
          <a:custGeom>
            <a:avLst/>
            <a:gdLst/>
            <a:ahLst/>
            <a:cxnLst/>
            <a:rect r="r" b="b" t="t" l="l"/>
            <a:pathLst>
              <a:path h="3797440" w="10747471">
                <a:moveTo>
                  <a:pt x="0" y="0"/>
                </a:moveTo>
                <a:lnTo>
                  <a:pt x="10747472" y="0"/>
                </a:lnTo>
                <a:lnTo>
                  <a:pt x="10747472" y="3797440"/>
                </a:lnTo>
                <a:lnTo>
                  <a:pt x="0" y="3797440"/>
                </a:lnTo>
                <a:lnTo>
                  <a:pt x="0" y="0"/>
                </a:lnTo>
                <a:close/>
              </a:path>
            </a:pathLst>
          </a:custGeom>
          <a:blipFill>
            <a:blip r:embed="rId4"/>
            <a:stretch>
              <a:fillRect l="0" t="0" r="0" b="0"/>
            </a:stretch>
          </a:blipFill>
        </p:spPr>
      </p:sp>
      <p:sp>
        <p:nvSpPr>
          <p:cNvPr name="TextBox 13" id="13"/>
          <p:cNvSpPr txBox="true"/>
          <p:nvPr/>
        </p:nvSpPr>
        <p:spPr>
          <a:xfrm rot="0">
            <a:off x="4001049" y="533400"/>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76222" y="2848478"/>
            <a:ext cx="5373439" cy="5441006"/>
          </a:xfrm>
          <a:prstGeom prst="rect">
            <a:avLst/>
          </a:prstGeom>
        </p:spPr>
        <p:txBody>
          <a:bodyPr anchor="t" rtlCol="false" tIns="0" lIns="0" bIns="0" rIns="0">
            <a:spAutoFit/>
          </a:bodyPr>
          <a:lstStyle/>
          <a:p>
            <a:pPr algn="l" marL="518680" indent="-259340" lvl="1">
              <a:lnSpc>
                <a:spcPts val="3315"/>
              </a:lnSpc>
              <a:buAutoNum type="arabicPeriod" startAt="1"/>
            </a:pPr>
            <a:r>
              <a:rPr lang="en-US" sz="2402">
                <a:solidFill>
                  <a:srgbClr val="17E3B2"/>
                </a:solidFill>
                <a:latin typeface="Almarai"/>
                <a:ea typeface="Almarai"/>
                <a:cs typeface="Almarai"/>
                <a:sym typeface="Almarai"/>
              </a:rPr>
              <a:t>Total Trips Target Performance:</a:t>
            </a:r>
          </a:p>
          <a:p>
            <a:pPr algn="l" marL="518680" indent="-259340" lvl="1">
              <a:lnSpc>
                <a:spcPts val="3315"/>
              </a:lnSpc>
              <a:buFont typeface="Arial"/>
              <a:buChar char="•"/>
            </a:pPr>
            <a:r>
              <a:rPr lang="en-US" sz="2402">
                <a:solidFill>
                  <a:srgbClr val="FFFFFF"/>
                </a:solidFill>
                <a:latin typeface="Almarai"/>
                <a:ea typeface="Almarai"/>
                <a:cs typeface="Almarai"/>
                <a:sym typeface="Almarai"/>
              </a:rPr>
              <a:t>Overachievers:</a:t>
            </a:r>
          </a:p>
          <a:p>
            <a:pPr algn="l" marL="1037360" indent="-345787" lvl="2">
              <a:lnSpc>
                <a:spcPts val="3315"/>
              </a:lnSpc>
              <a:buFont typeface="Arial"/>
              <a:buChar char="⚬"/>
            </a:pPr>
            <a:r>
              <a:rPr lang="en-US" sz="2402">
                <a:solidFill>
                  <a:srgbClr val="FFFFFF"/>
                </a:solidFill>
                <a:latin typeface="Almarai"/>
                <a:ea typeface="Almarai"/>
                <a:cs typeface="Almarai"/>
                <a:sym typeface="Almarai"/>
              </a:rPr>
              <a:t>Mysore (+20.28%) and Jaipur (+13.91%) significantly exceeded their targets, showing strong demand.</a:t>
            </a:r>
          </a:p>
          <a:p>
            <a:pPr algn="l" marL="1037360" indent="-345787" lvl="2">
              <a:lnSpc>
                <a:spcPts val="3315"/>
              </a:lnSpc>
              <a:buFont typeface="Arial"/>
              <a:buChar char="⚬"/>
            </a:pPr>
            <a:r>
              <a:rPr lang="en-US" sz="2402">
                <a:solidFill>
                  <a:srgbClr val="FFFFFF"/>
                </a:solidFill>
                <a:latin typeface="Almarai"/>
                <a:ea typeface="Almarai"/>
                <a:cs typeface="Almarai"/>
                <a:sym typeface="Almarai"/>
              </a:rPr>
              <a:t>Kochi (+2.43%) and Coimbatore (+0.50%) also met their trip targets.</a:t>
            </a:r>
          </a:p>
          <a:p>
            <a:pPr algn="l" marL="518680" indent="-259340" lvl="1">
              <a:lnSpc>
                <a:spcPts val="3315"/>
              </a:lnSpc>
              <a:buFont typeface="Arial"/>
              <a:buChar char="•"/>
            </a:pPr>
            <a:r>
              <a:rPr lang="en-US" sz="2402">
                <a:solidFill>
                  <a:srgbClr val="FFFFFF"/>
                </a:solidFill>
                <a:latin typeface="Almarai"/>
                <a:ea typeface="Almarai"/>
                <a:cs typeface="Almarai"/>
                <a:sym typeface="Almarai"/>
              </a:rPr>
              <a:t>Underperformers:</a:t>
            </a:r>
          </a:p>
          <a:p>
            <a:pPr algn="l" marL="1037360" indent="-345787" lvl="2">
              <a:lnSpc>
                <a:spcPts val="3315"/>
              </a:lnSpc>
              <a:spcBef>
                <a:spcPct val="0"/>
              </a:spcBef>
              <a:buFont typeface="Arial"/>
              <a:buChar char="⚬"/>
            </a:pPr>
            <a:r>
              <a:rPr lang="en-US" sz="2402">
                <a:solidFill>
                  <a:srgbClr val="FFFFFF"/>
                </a:solidFill>
                <a:latin typeface="Almarai"/>
                <a:ea typeface="Almarai"/>
                <a:cs typeface="Almarai"/>
                <a:sym typeface="Almarai"/>
              </a:rPr>
              <a:t>Vadodara (-14.60%), Lucknow (-10.70%), and Surat (-3.78%) fell short of their total trip targets.</a:t>
            </a:r>
          </a:p>
        </p:txBody>
      </p:sp>
      <p:sp>
        <p:nvSpPr>
          <p:cNvPr name="TextBox 15" id="15"/>
          <p:cNvSpPr txBox="true"/>
          <p:nvPr/>
        </p:nvSpPr>
        <p:spPr>
          <a:xfrm rot="0">
            <a:off x="1460511" y="559140"/>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76222" y="1940366"/>
            <a:ext cx="11741269"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Monthly Target Achievement Analysis for Key Metrics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73597" y="952810"/>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76222" y="416288"/>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7160115" y="4010386"/>
            <a:ext cx="10747471" cy="3797440"/>
          </a:xfrm>
          <a:custGeom>
            <a:avLst/>
            <a:gdLst/>
            <a:ahLst/>
            <a:cxnLst/>
            <a:rect r="r" b="b" t="t" l="l"/>
            <a:pathLst>
              <a:path h="3797440" w="10747471">
                <a:moveTo>
                  <a:pt x="0" y="0"/>
                </a:moveTo>
                <a:lnTo>
                  <a:pt x="10747472" y="0"/>
                </a:lnTo>
                <a:lnTo>
                  <a:pt x="10747472" y="3797440"/>
                </a:lnTo>
                <a:lnTo>
                  <a:pt x="0" y="3797440"/>
                </a:lnTo>
                <a:lnTo>
                  <a:pt x="0" y="0"/>
                </a:lnTo>
                <a:close/>
              </a:path>
            </a:pathLst>
          </a:custGeom>
          <a:blipFill>
            <a:blip r:embed="rId4"/>
            <a:stretch>
              <a:fillRect l="0" t="0" r="0" b="0"/>
            </a:stretch>
          </a:blipFill>
        </p:spPr>
      </p:sp>
      <p:sp>
        <p:nvSpPr>
          <p:cNvPr name="TextBox 13" id="13"/>
          <p:cNvSpPr txBox="true"/>
          <p:nvPr/>
        </p:nvSpPr>
        <p:spPr>
          <a:xfrm rot="0">
            <a:off x="4001049" y="533400"/>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76222" y="2638928"/>
            <a:ext cx="5373439" cy="5860106"/>
          </a:xfrm>
          <a:prstGeom prst="rect">
            <a:avLst/>
          </a:prstGeom>
        </p:spPr>
        <p:txBody>
          <a:bodyPr anchor="t" rtlCol="false" tIns="0" lIns="0" bIns="0" rIns="0">
            <a:spAutoFit/>
          </a:bodyPr>
          <a:lstStyle/>
          <a:p>
            <a:pPr algn="l">
              <a:lnSpc>
                <a:spcPts val="3315"/>
              </a:lnSpc>
            </a:pPr>
            <a:r>
              <a:rPr lang="en-US" sz="2402">
                <a:solidFill>
                  <a:srgbClr val="17E3B2"/>
                </a:solidFill>
                <a:latin typeface="Almarai"/>
                <a:ea typeface="Almarai"/>
                <a:cs typeface="Almarai"/>
                <a:sym typeface="Almarai"/>
              </a:rPr>
              <a:t>    2 .New Passenger Acquisition:</a:t>
            </a:r>
          </a:p>
          <a:p>
            <a:pPr algn="l" marL="518680" indent="-259340" lvl="1">
              <a:lnSpc>
                <a:spcPts val="3315"/>
              </a:lnSpc>
              <a:buFont typeface="Arial"/>
              <a:buChar char="•"/>
            </a:pPr>
            <a:r>
              <a:rPr lang="en-US" sz="2402">
                <a:solidFill>
                  <a:srgbClr val="FFFFFF"/>
                </a:solidFill>
                <a:latin typeface="Almarai"/>
                <a:ea typeface="Almarai"/>
                <a:cs typeface="Almarai"/>
                <a:sym typeface="Almarai"/>
              </a:rPr>
              <a:t>High Performers:</a:t>
            </a:r>
          </a:p>
          <a:p>
            <a:pPr algn="l" marL="1037360" indent="-345787" lvl="2">
              <a:lnSpc>
                <a:spcPts val="3315"/>
              </a:lnSpc>
              <a:buAutoNum type="alphaLcPeriod" startAt="1"/>
            </a:pPr>
            <a:r>
              <a:rPr lang="en-US" sz="2402">
                <a:solidFill>
                  <a:srgbClr val="FFFFFF"/>
                </a:solidFill>
                <a:latin typeface="Almarai"/>
                <a:ea typeface="Almarai"/>
                <a:cs typeface="Almarai"/>
                <a:sym typeface="Almarai"/>
              </a:rPr>
              <a:t>Surat (+10.72%), Coimbatore (+13.52%), and Indore (+5.41%) achieved or exceeded their new passenger targets, suggesting effective marketing or organic growth.</a:t>
            </a:r>
          </a:p>
          <a:p>
            <a:pPr algn="l" marL="518680" indent="-259340" lvl="1">
              <a:lnSpc>
                <a:spcPts val="3315"/>
              </a:lnSpc>
              <a:buFont typeface="Arial"/>
              <a:buChar char="•"/>
            </a:pPr>
            <a:r>
              <a:rPr lang="en-US" sz="2402">
                <a:solidFill>
                  <a:srgbClr val="FFFFFF"/>
                </a:solidFill>
                <a:latin typeface="Almarai"/>
                <a:ea typeface="Almarai"/>
                <a:cs typeface="Almarai"/>
                <a:sym typeface="Almarai"/>
              </a:rPr>
              <a:t>Underperformers:</a:t>
            </a:r>
          </a:p>
          <a:p>
            <a:pPr algn="l" marL="1037360" indent="-345787" lvl="2">
              <a:lnSpc>
                <a:spcPts val="3315"/>
              </a:lnSpc>
              <a:spcBef>
                <a:spcPct val="0"/>
              </a:spcBef>
              <a:buAutoNum type="alphaLcPeriod" startAt="1"/>
            </a:pPr>
            <a:r>
              <a:rPr lang="en-US" sz="2402">
                <a:solidFill>
                  <a:srgbClr val="FFFFFF"/>
                </a:solidFill>
                <a:latin typeface="Almarai"/>
                <a:ea typeface="Almarai"/>
                <a:cs typeface="Almarai"/>
                <a:sym typeface="Almarai"/>
              </a:rPr>
              <a:t>Jaipur (-15.08%) and Visakhapatnam (-5.58%) show significant shortfalls, indicating a need to boost passenger acquisition efforts.</a:t>
            </a:r>
          </a:p>
        </p:txBody>
      </p:sp>
      <p:sp>
        <p:nvSpPr>
          <p:cNvPr name="TextBox 15" id="15"/>
          <p:cNvSpPr txBox="true"/>
          <p:nvPr/>
        </p:nvSpPr>
        <p:spPr>
          <a:xfrm rot="0">
            <a:off x="1460511" y="559140"/>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76222" y="1730816"/>
            <a:ext cx="11741269"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Monthly Target Achievement Analysis for Key Metrics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73597" y="952810"/>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76222" y="416288"/>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7160115" y="4010386"/>
            <a:ext cx="10747471" cy="3797440"/>
          </a:xfrm>
          <a:custGeom>
            <a:avLst/>
            <a:gdLst/>
            <a:ahLst/>
            <a:cxnLst/>
            <a:rect r="r" b="b" t="t" l="l"/>
            <a:pathLst>
              <a:path h="3797440" w="10747471">
                <a:moveTo>
                  <a:pt x="0" y="0"/>
                </a:moveTo>
                <a:lnTo>
                  <a:pt x="10747472" y="0"/>
                </a:lnTo>
                <a:lnTo>
                  <a:pt x="10747472" y="3797440"/>
                </a:lnTo>
                <a:lnTo>
                  <a:pt x="0" y="3797440"/>
                </a:lnTo>
                <a:lnTo>
                  <a:pt x="0" y="0"/>
                </a:lnTo>
                <a:close/>
              </a:path>
            </a:pathLst>
          </a:custGeom>
          <a:blipFill>
            <a:blip r:embed="rId4"/>
            <a:stretch>
              <a:fillRect l="0" t="0" r="0" b="0"/>
            </a:stretch>
          </a:blipFill>
        </p:spPr>
      </p:sp>
      <p:sp>
        <p:nvSpPr>
          <p:cNvPr name="TextBox 13" id="13"/>
          <p:cNvSpPr txBox="true"/>
          <p:nvPr/>
        </p:nvSpPr>
        <p:spPr>
          <a:xfrm rot="0">
            <a:off x="4001049" y="533400"/>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460511" y="2910801"/>
            <a:ext cx="6216704" cy="411806"/>
          </a:xfrm>
          <a:prstGeom prst="rect">
            <a:avLst/>
          </a:prstGeom>
        </p:spPr>
        <p:txBody>
          <a:bodyPr anchor="t" rtlCol="false" tIns="0" lIns="0" bIns="0" rIns="0">
            <a:spAutoFit/>
          </a:bodyPr>
          <a:lstStyle/>
          <a:p>
            <a:pPr algn="l">
              <a:lnSpc>
                <a:spcPts val="3315"/>
              </a:lnSpc>
              <a:spcBef>
                <a:spcPct val="0"/>
              </a:spcBef>
            </a:pPr>
            <a:r>
              <a:rPr lang="en-US" sz="2402">
                <a:solidFill>
                  <a:srgbClr val="17E3B2"/>
                </a:solidFill>
                <a:latin typeface="Almarai"/>
                <a:ea typeface="Almarai"/>
                <a:cs typeface="Almarai"/>
                <a:sym typeface="Almarai"/>
              </a:rPr>
              <a:t>     3. Average Passenger Ratin</a:t>
            </a:r>
            <a:r>
              <a:rPr lang="en-US" sz="2402">
                <a:solidFill>
                  <a:srgbClr val="17E3B2"/>
                </a:solidFill>
                <a:latin typeface="Almarai"/>
                <a:ea typeface="Almarai"/>
                <a:cs typeface="Almarai"/>
                <a:sym typeface="Almarai"/>
              </a:rPr>
              <a:t>g Performance:</a:t>
            </a:r>
          </a:p>
        </p:txBody>
      </p:sp>
      <p:sp>
        <p:nvSpPr>
          <p:cNvPr name="TextBox 15" id="15"/>
          <p:cNvSpPr txBox="true"/>
          <p:nvPr/>
        </p:nvSpPr>
        <p:spPr>
          <a:xfrm rot="0">
            <a:off x="1460511" y="559140"/>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460511" y="2009736"/>
            <a:ext cx="11741269"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Monthly Target Achievement Analysis for Key Metrics</a:t>
            </a:r>
          </a:p>
        </p:txBody>
      </p:sp>
      <p:sp>
        <p:nvSpPr>
          <p:cNvPr name="TextBox 17" id="17"/>
          <p:cNvSpPr txBox="true"/>
          <p:nvPr/>
        </p:nvSpPr>
        <p:spPr>
          <a:xfrm rot="0">
            <a:off x="1460511" y="3463491"/>
            <a:ext cx="5373439" cy="4602806"/>
          </a:xfrm>
          <a:prstGeom prst="rect">
            <a:avLst/>
          </a:prstGeom>
        </p:spPr>
        <p:txBody>
          <a:bodyPr anchor="t" rtlCol="false" tIns="0" lIns="0" bIns="0" rIns="0">
            <a:spAutoFit/>
          </a:bodyPr>
          <a:lstStyle/>
          <a:p>
            <a:pPr algn="l" marL="518680" indent="-259340" lvl="1">
              <a:lnSpc>
                <a:spcPts val="3315"/>
              </a:lnSpc>
              <a:buFont typeface="Arial"/>
              <a:buChar char="•"/>
            </a:pPr>
            <a:r>
              <a:rPr lang="en-US" sz="2402">
                <a:solidFill>
                  <a:srgbClr val="FFFFFF"/>
                </a:solidFill>
                <a:latin typeface="Almarai"/>
                <a:ea typeface="Almarai"/>
                <a:cs typeface="Almarai"/>
                <a:sym typeface="Almarai"/>
              </a:rPr>
              <a:t>Top Cities:</a:t>
            </a:r>
          </a:p>
          <a:p>
            <a:pPr algn="l" marL="1037360" indent="-345787" lvl="2">
              <a:lnSpc>
                <a:spcPts val="3315"/>
              </a:lnSpc>
              <a:buFont typeface="Arial"/>
              <a:buChar char="⚬"/>
            </a:pPr>
            <a:r>
              <a:rPr lang="en-US" sz="2402">
                <a:solidFill>
                  <a:srgbClr val="FFFFFF"/>
                </a:solidFill>
                <a:latin typeface="Almarai"/>
                <a:ea typeface="Almarai"/>
                <a:cs typeface="Almarai"/>
                <a:sym typeface="Almarai"/>
              </a:rPr>
              <a:t>Jaipur (+4.05%) and Mysore (+2.37%) exceeded their target ratings, reflecting high customer satisfaction.</a:t>
            </a:r>
          </a:p>
          <a:p>
            <a:pPr algn="l" marL="1037360" indent="-345787" lvl="2">
              <a:lnSpc>
                <a:spcPts val="3315"/>
              </a:lnSpc>
              <a:buFont typeface="Arial"/>
              <a:buChar char="⚬"/>
            </a:pPr>
            <a:r>
              <a:rPr lang="en-US" sz="2402">
                <a:solidFill>
                  <a:srgbClr val="FFFFFF"/>
                </a:solidFill>
                <a:latin typeface="Almarai"/>
                <a:ea typeface="Almarai"/>
                <a:cs typeface="Almarai"/>
                <a:sym typeface="Almarai"/>
              </a:rPr>
              <a:t>Kochi (+0.19%) met expectations.</a:t>
            </a:r>
          </a:p>
          <a:p>
            <a:pPr algn="l" marL="518680" indent="-259340" lvl="1">
              <a:lnSpc>
                <a:spcPts val="3315"/>
              </a:lnSpc>
              <a:buFont typeface="Arial"/>
              <a:buChar char="•"/>
            </a:pPr>
            <a:r>
              <a:rPr lang="en-US" sz="2402">
                <a:solidFill>
                  <a:srgbClr val="FFFFFF"/>
                </a:solidFill>
                <a:latin typeface="Almarai"/>
                <a:ea typeface="Almarai"/>
                <a:cs typeface="Almarai"/>
                <a:sym typeface="Almarai"/>
              </a:rPr>
              <a:t>Struggling Cities:</a:t>
            </a:r>
          </a:p>
          <a:p>
            <a:pPr algn="l" marL="1037360" indent="-345787" lvl="2">
              <a:lnSpc>
                <a:spcPts val="3315"/>
              </a:lnSpc>
              <a:spcBef>
                <a:spcPct val="0"/>
              </a:spcBef>
              <a:buFont typeface="Arial"/>
              <a:buChar char="⚬"/>
            </a:pPr>
            <a:r>
              <a:rPr lang="en-US" sz="2402">
                <a:solidFill>
                  <a:srgbClr val="FFFFFF"/>
                </a:solidFill>
                <a:latin typeface="Almarai"/>
                <a:ea typeface="Almarai"/>
                <a:cs typeface="Almarai"/>
                <a:sym typeface="Almarai"/>
              </a:rPr>
              <a:t>Vadodara (-11.85%), Lucknow (-10.49%), and Surat (-8.33%) fell far below target ratings, signaling customer dissatisfaction.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73597" y="952810"/>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76222" y="416288"/>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7160115" y="4010386"/>
            <a:ext cx="10747471" cy="3797440"/>
          </a:xfrm>
          <a:custGeom>
            <a:avLst/>
            <a:gdLst/>
            <a:ahLst/>
            <a:cxnLst/>
            <a:rect r="r" b="b" t="t" l="l"/>
            <a:pathLst>
              <a:path h="3797440" w="10747471">
                <a:moveTo>
                  <a:pt x="0" y="0"/>
                </a:moveTo>
                <a:lnTo>
                  <a:pt x="10747472" y="0"/>
                </a:lnTo>
                <a:lnTo>
                  <a:pt x="10747472" y="3797440"/>
                </a:lnTo>
                <a:lnTo>
                  <a:pt x="0" y="3797440"/>
                </a:lnTo>
                <a:lnTo>
                  <a:pt x="0" y="0"/>
                </a:lnTo>
                <a:close/>
              </a:path>
            </a:pathLst>
          </a:custGeom>
          <a:blipFill>
            <a:blip r:embed="rId4"/>
            <a:stretch>
              <a:fillRect l="0" t="0" r="0" b="0"/>
            </a:stretch>
          </a:blipFill>
        </p:spPr>
      </p:sp>
      <p:sp>
        <p:nvSpPr>
          <p:cNvPr name="TextBox 13" id="13"/>
          <p:cNvSpPr txBox="true"/>
          <p:nvPr/>
        </p:nvSpPr>
        <p:spPr>
          <a:xfrm rot="0">
            <a:off x="4001049" y="533400"/>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1576222" y="2852552"/>
            <a:ext cx="6216704" cy="411806"/>
          </a:xfrm>
          <a:prstGeom prst="rect">
            <a:avLst/>
          </a:prstGeom>
        </p:spPr>
        <p:txBody>
          <a:bodyPr anchor="t" rtlCol="false" tIns="0" lIns="0" bIns="0" rIns="0">
            <a:spAutoFit/>
          </a:bodyPr>
          <a:lstStyle/>
          <a:p>
            <a:pPr algn="l">
              <a:lnSpc>
                <a:spcPts val="3315"/>
              </a:lnSpc>
              <a:spcBef>
                <a:spcPct val="0"/>
              </a:spcBef>
            </a:pPr>
            <a:r>
              <a:rPr lang="en-US" sz="2402">
                <a:solidFill>
                  <a:srgbClr val="17E3B2"/>
                </a:solidFill>
                <a:latin typeface="Almarai"/>
                <a:ea typeface="Almarai"/>
                <a:cs typeface="Almarai"/>
                <a:sym typeface="Almarai"/>
              </a:rPr>
              <a:t>    4.Tourism vs. Business-Centric Trends:</a:t>
            </a:r>
          </a:p>
        </p:txBody>
      </p:sp>
      <p:sp>
        <p:nvSpPr>
          <p:cNvPr name="TextBox 15" id="15"/>
          <p:cNvSpPr txBox="true"/>
          <p:nvPr/>
        </p:nvSpPr>
        <p:spPr>
          <a:xfrm rot="0">
            <a:off x="1460511" y="559140"/>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6" id="16"/>
          <p:cNvSpPr txBox="true"/>
          <p:nvPr/>
        </p:nvSpPr>
        <p:spPr>
          <a:xfrm rot="0">
            <a:off x="1576222" y="1944439"/>
            <a:ext cx="11741269"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Monthly Target Achievement Analysis for Key Metrics</a:t>
            </a:r>
          </a:p>
        </p:txBody>
      </p:sp>
      <p:sp>
        <p:nvSpPr>
          <p:cNvPr name="TextBox 17" id="17"/>
          <p:cNvSpPr txBox="true"/>
          <p:nvPr/>
        </p:nvSpPr>
        <p:spPr>
          <a:xfrm rot="0">
            <a:off x="1576222" y="3398194"/>
            <a:ext cx="5373439" cy="5860106"/>
          </a:xfrm>
          <a:prstGeom prst="rect">
            <a:avLst/>
          </a:prstGeom>
        </p:spPr>
        <p:txBody>
          <a:bodyPr anchor="t" rtlCol="false" tIns="0" lIns="0" bIns="0" rIns="0">
            <a:spAutoFit/>
          </a:bodyPr>
          <a:lstStyle/>
          <a:p>
            <a:pPr algn="l" marL="518680" indent="-259340" lvl="1">
              <a:lnSpc>
                <a:spcPts val="3315"/>
              </a:lnSpc>
              <a:buFont typeface="Arial"/>
              <a:buChar char="•"/>
            </a:pPr>
            <a:r>
              <a:rPr lang="en-US" sz="2402">
                <a:solidFill>
                  <a:srgbClr val="FFFFFF"/>
                </a:solidFill>
                <a:latin typeface="Almarai"/>
                <a:ea typeface="Almarai"/>
                <a:cs typeface="Almarai"/>
                <a:sym typeface="Almarai"/>
              </a:rPr>
              <a:t>Tourism-Centric Cities (e.g., Jaipur, Kochi, Mysore):</a:t>
            </a:r>
          </a:p>
          <a:p>
            <a:pPr algn="l" marL="1037360" indent="-345787" lvl="2">
              <a:lnSpc>
                <a:spcPts val="3315"/>
              </a:lnSpc>
              <a:buFont typeface="Arial"/>
              <a:buChar char="⚬"/>
            </a:pPr>
            <a:r>
              <a:rPr lang="en-US" sz="2402">
                <a:solidFill>
                  <a:srgbClr val="FFFFFF"/>
                </a:solidFill>
                <a:latin typeface="Almarai"/>
                <a:ea typeface="Almarai"/>
                <a:cs typeface="Almarai"/>
                <a:sym typeface="Almarai"/>
              </a:rPr>
              <a:t>Strong performance in total trips and passenger ratings, particularly in Jaipur and Mysore, indicating seasonal tourism demand.</a:t>
            </a:r>
          </a:p>
          <a:p>
            <a:pPr algn="l" marL="518680" indent="-259340" lvl="1">
              <a:lnSpc>
                <a:spcPts val="3315"/>
              </a:lnSpc>
              <a:buFont typeface="Arial"/>
              <a:buChar char="•"/>
            </a:pPr>
            <a:r>
              <a:rPr lang="en-US" sz="2402">
                <a:solidFill>
                  <a:srgbClr val="FFFFFF"/>
                </a:solidFill>
                <a:latin typeface="Almarai"/>
                <a:ea typeface="Almarai"/>
                <a:cs typeface="Almarai"/>
                <a:sym typeface="Almarai"/>
              </a:rPr>
              <a:t>Business-Centric Cities (e.g., Vadodara, Surat, Lucknow):</a:t>
            </a:r>
          </a:p>
          <a:p>
            <a:pPr algn="l" marL="1037360" indent="-345787" lvl="2">
              <a:lnSpc>
                <a:spcPts val="3315"/>
              </a:lnSpc>
              <a:spcBef>
                <a:spcPct val="0"/>
              </a:spcBef>
              <a:buFont typeface="Arial"/>
              <a:buChar char="⚬"/>
            </a:pPr>
            <a:r>
              <a:rPr lang="en-US" sz="2402">
                <a:solidFill>
                  <a:srgbClr val="FFFFFF"/>
                </a:solidFill>
                <a:latin typeface="Almarai"/>
                <a:ea typeface="Almarai"/>
                <a:cs typeface="Almarai"/>
                <a:sym typeface="Almarai"/>
              </a:rPr>
              <a:t>Struggled with achieving targets for passenger ratings and total trips, suggesting challenges in maintaining service quality or meeting consistent demand.</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73597" y="1171837"/>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76222" y="635315"/>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11135846" y="7088007"/>
            <a:ext cx="4704232" cy="2998828"/>
          </a:xfrm>
          <a:custGeom>
            <a:avLst/>
            <a:gdLst/>
            <a:ahLst/>
            <a:cxnLst/>
            <a:rect r="r" b="b" t="t" l="l"/>
            <a:pathLst>
              <a:path h="2998828" w="4704232">
                <a:moveTo>
                  <a:pt x="0" y="0"/>
                </a:moveTo>
                <a:lnTo>
                  <a:pt x="4704232" y="0"/>
                </a:lnTo>
                <a:lnTo>
                  <a:pt x="4704232" y="2998828"/>
                </a:lnTo>
                <a:lnTo>
                  <a:pt x="0" y="2998828"/>
                </a:lnTo>
                <a:lnTo>
                  <a:pt x="0" y="0"/>
                </a:lnTo>
                <a:close/>
              </a:path>
            </a:pathLst>
          </a:custGeom>
          <a:blipFill>
            <a:blip r:embed="rId4"/>
            <a:stretch>
              <a:fillRect l="0" t="0" r="0" b="0"/>
            </a:stretch>
          </a:blipFill>
        </p:spPr>
      </p:sp>
      <p:sp>
        <p:nvSpPr>
          <p:cNvPr name="Freeform 13" id="13"/>
          <p:cNvSpPr/>
          <p:nvPr/>
        </p:nvSpPr>
        <p:spPr>
          <a:xfrm flipH="false" flipV="false" rot="0">
            <a:off x="9875433" y="3081164"/>
            <a:ext cx="8168771" cy="3782253"/>
          </a:xfrm>
          <a:custGeom>
            <a:avLst/>
            <a:gdLst/>
            <a:ahLst/>
            <a:cxnLst/>
            <a:rect r="r" b="b" t="t" l="l"/>
            <a:pathLst>
              <a:path h="3782253" w="8168771">
                <a:moveTo>
                  <a:pt x="0" y="0"/>
                </a:moveTo>
                <a:lnTo>
                  <a:pt x="8168771" y="0"/>
                </a:lnTo>
                <a:lnTo>
                  <a:pt x="8168771" y="3782253"/>
                </a:lnTo>
                <a:lnTo>
                  <a:pt x="0" y="3782253"/>
                </a:lnTo>
                <a:lnTo>
                  <a:pt x="0" y="0"/>
                </a:lnTo>
                <a:close/>
              </a:path>
            </a:pathLst>
          </a:custGeom>
          <a:blipFill>
            <a:blip r:embed="rId5"/>
            <a:stretch>
              <a:fillRect l="0" t="0" r="0" b="0"/>
            </a:stretch>
          </a:blipFill>
        </p:spPr>
      </p:sp>
      <p:sp>
        <p:nvSpPr>
          <p:cNvPr name="TextBox 14" id="14"/>
          <p:cNvSpPr txBox="true"/>
          <p:nvPr/>
        </p:nvSpPr>
        <p:spPr>
          <a:xfrm rot="0">
            <a:off x="4001049" y="752427"/>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5" id="15"/>
          <p:cNvSpPr txBox="true"/>
          <p:nvPr/>
        </p:nvSpPr>
        <p:spPr>
          <a:xfrm rot="0">
            <a:off x="1576222" y="2723608"/>
            <a:ext cx="7988972" cy="7117406"/>
          </a:xfrm>
          <a:prstGeom prst="rect">
            <a:avLst/>
          </a:prstGeom>
        </p:spPr>
        <p:txBody>
          <a:bodyPr anchor="t" rtlCol="false" tIns="0" lIns="0" bIns="0" rIns="0">
            <a:spAutoFit/>
          </a:bodyPr>
          <a:lstStyle/>
          <a:p>
            <a:pPr algn="l" marL="518680" indent="-259340" lvl="1">
              <a:lnSpc>
                <a:spcPts val="3315"/>
              </a:lnSpc>
              <a:buAutoNum type="arabicPeriod" startAt="1"/>
            </a:pPr>
            <a:r>
              <a:rPr lang="en-US" sz="2402">
                <a:solidFill>
                  <a:srgbClr val="17E3B2"/>
                </a:solidFill>
                <a:latin typeface="Almarai"/>
                <a:ea typeface="Almarai"/>
                <a:cs typeface="Almarai"/>
                <a:sym typeface="Almarai"/>
              </a:rPr>
              <a:t>Top &amp; Bottom Cities by RPR%:</a:t>
            </a:r>
          </a:p>
          <a:p>
            <a:pPr algn="l" marL="518680" indent="-259340" lvl="1">
              <a:lnSpc>
                <a:spcPts val="3315"/>
              </a:lnSpc>
              <a:buFont typeface="Arial"/>
              <a:buChar char="•"/>
            </a:pPr>
            <a:r>
              <a:rPr lang="en-US" sz="2402">
                <a:solidFill>
                  <a:srgbClr val="FFFFFF"/>
                </a:solidFill>
                <a:latin typeface="Almarai"/>
                <a:ea typeface="Almarai"/>
                <a:cs typeface="Almarai"/>
                <a:sym typeface="Almarai"/>
              </a:rPr>
              <a:t>Top 2 Cities:</a:t>
            </a:r>
          </a:p>
          <a:p>
            <a:pPr algn="l" marL="1037360" indent="-345787" lvl="2">
              <a:lnSpc>
                <a:spcPts val="3315"/>
              </a:lnSpc>
              <a:buFont typeface="Arial"/>
              <a:buChar char="⚬"/>
            </a:pPr>
            <a:r>
              <a:rPr lang="en-US" sz="2402">
                <a:solidFill>
                  <a:srgbClr val="FFFFFF"/>
                </a:solidFill>
                <a:latin typeface="Almarai"/>
                <a:ea typeface="Almarai"/>
                <a:cs typeface="Almarai"/>
                <a:sym typeface="Almarai"/>
              </a:rPr>
              <a:t>Surat (42.63%): Highest repeat passenger rate, with May as the peak month.</a:t>
            </a:r>
          </a:p>
          <a:p>
            <a:pPr algn="l" marL="1037360" indent="-345787" lvl="2">
              <a:lnSpc>
                <a:spcPts val="3315"/>
              </a:lnSpc>
              <a:buFont typeface="Arial"/>
              <a:buChar char="⚬"/>
            </a:pPr>
            <a:r>
              <a:rPr lang="en-US" sz="2402">
                <a:solidFill>
                  <a:srgbClr val="FFFFFF"/>
                </a:solidFill>
                <a:latin typeface="Almarai"/>
                <a:ea typeface="Almarai"/>
                <a:cs typeface="Almarai"/>
                <a:sym typeface="Almarai"/>
              </a:rPr>
              <a:t>Lucknow (37.12%): Strong RPR, also peaking in May.</a:t>
            </a:r>
          </a:p>
          <a:p>
            <a:pPr algn="l" marL="518680" indent="-259340" lvl="1">
              <a:lnSpc>
                <a:spcPts val="3315"/>
              </a:lnSpc>
              <a:buFont typeface="Arial"/>
              <a:buChar char="•"/>
            </a:pPr>
            <a:r>
              <a:rPr lang="en-US" sz="2402">
                <a:solidFill>
                  <a:srgbClr val="FFFFFF"/>
                </a:solidFill>
                <a:latin typeface="Almarai"/>
                <a:ea typeface="Almarai"/>
                <a:cs typeface="Almarai"/>
                <a:sym typeface="Almarai"/>
              </a:rPr>
              <a:t>Bottom 2 Cities:</a:t>
            </a:r>
          </a:p>
          <a:p>
            <a:pPr algn="l" marL="1037360" indent="-345787" lvl="2">
              <a:lnSpc>
                <a:spcPts val="3315"/>
              </a:lnSpc>
              <a:buFont typeface="Arial"/>
              <a:buChar char="⚬"/>
            </a:pPr>
            <a:r>
              <a:rPr lang="en-US" sz="2402">
                <a:solidFill>
                  <a:srgbClr val="FFFFFF"/>
                </a:solidFill>
                <a:latin typeface="Almarai"/>
                <a:ea typeface="Almarai"/>
                <a:cs typeface="Almarai"/>
                <a:sym typeface="Almarai"/>
              </a:rPr>
              <a:t>Jaipur (17.43%): Low repeat passenger rate, despite a peak in May.</a:t>
            </a:r>
          </a:p>
          <a:p>
            <a:pPr algn="l" marL="1037360" indent="-345787" lvl="2">
              <a:lnSpc>
                <a:spcPts val="3315"/>
              </a:lnSpc>
              <a:buFont typeface="Arial"/>
              <a:buChar char="⚬"/>
            </a:pPr>
            <a:r>
              <a:rPr lang="en-US" sz="2402">
                <a:solidFill>
                  <a:srgbClr val="FFFFFF"/>
                </a:solidFill>
                <a:latin typeface="Almarai"/>
                <a:ea typeface="Almarai"/>
                <a:cs typeface="Almarai"/>
                <a:sym typeface="Almarai"/>
              </a:rPr>
              <a:t>Mysore (11.23%): Lowest repeat rate, with a slight peak in May but overall underperformance.</a:t>
            </a:r>
          </a:p>
          <a:p>
            <a:pPr algn="l" marL="518680" indent="-259340" lvl="1">
              <a:lnSpc>
                <a:spcPts val="3315"/>
              </a:lnSpc>
              <a:buAutoNum type="arabicPeriod" startAt="1"/>
            </a:pPr>
            <a:r>
              <a:rPr lang="en-US" sz="2402">
                <a:solidFill>
                  <a:srgbClr val="17E3B2"/>
                </a:solidFill>
                <a:latin typeface="Almarai"/>
                <a:ea typeface="Almarai"/>
                <a:cs typeface="Almarai"/>
                <a:sym typeface="Almarai"/>
              </a:rPr>
              <a:t>RPR% by Month:</a:t>
            </a:r>
          </a:p>
          <a:p>
            <a:pPr algn="l" marL="518680" indent="-259340" lvl="1">
              <a:lnSpc>
                <a:spcPts val="3315"/>
              </a:lnSpc>
              <a:buFont typeface="Arial"/>
              <a:buChar char="•"/>
            </a:pPr>
            <a:r>
              <a:rPr lang="en-US" sz="2402">
                <a:solidFill>
                  <a:srgbClr val="FFFFFF"/>
                </a:solidFill>
                <a:latin typeface="Almarai"/>
                <a:ea typeface="Almarai"/>
                <a:cs typeface="Almarai"/>
                <a:sym typeface="Almarai"/>
              </a:rPr>
              <a:t>Highest RPR Month: May saw the highest RPR at 33.47%, suggesting strong repeat engagement, possibly driven by tourism or seasonal demand.</a:t>
            </a:r>
          </a:p>
          <a:p>
            <a:pPr algn="l" marL="518680" indent="-259340" lvl="1">
              <a:lnSpc>
                <a:spcPts val="3315"/>
              </a:lnSpc>
              <a:spcBef>
                <a:spcPct val="0"/>
              </a:spcBef>
              <a:buFont typeface="Arial"/>
              <a:buChar char="•"/>
            </a:pPr>
            <a:r>
              <a:rPr lang="en-US" sz="2402">
                <a:solidFill>
                  <a:srgbClr val="FFFFFF"/>
                </a:solidFill>
                <a:latin typeface="Almarai"/>
                <a:ea typeface="Almarai"/>
                <a:cs typeface="Almarai"/>
                <a:sym typeface="Almarai"/>
              </a:rPr>
              <a:t>Lowest RPR Month: January, with the lowest RPR at 18.68%, indicating a post-holiday decline in repeat passengers.</a:t>
            </a:r>
          </a:p>
        </p:txBody>
      </p:sp>
      <p:sp>
        <p:nvSpPr>
          <p:cNvPr name="TextBox 16" id="16"/>
          <p:cNvSpPr txBox="true"/>
          <p:nvPr/>
        </p:nvSpPr>
        <p:spPr>
          <a:xfrm rot="0">
            <a:off x="1460511" y="778167"/>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7" id="17"/>
          <p:cNvSpPr txBox="true"/>
          <p:nvPr/>
        </p:nvSpPr>
        <p:spPr>
          <a:xfrm rot="0">
            <a:off x="1691933" y="2009736"/>
            <a:ext cx="13099022"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Highest and Lowest Repeat Passenger Rate (RPR%) by City and Month</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73597" y="1171837"/>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76222" y="635315"/>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3099950" y="5897515"/>
            <a:ext cx="4704232" cy="2998828"/>
          </a:xfrm>
          <a:custGeom>
            <a:avLst/>
            <a:gdLst/>
            <a:ahLst/>
            <a:cxnLst/>
            <a:rect r="r" b="b" t="t" l="l"/>
            <a:pathLst>
              <a:path h="2998828" w="4704232">
                <a:moveTo>
                  <a:pt x="0" y="0"/>
                </a:moveTo>
                <a:lnTo>
                  <a:pt x="4704233" y="0"/>
                </a:lnTo>
                <a:lnTo>
                  <a:pt x="4704233" y="2998828"/>
                </a:lnTo>
                <a:lnTo>
                  <a:pt x="0" y="2998828"/>
                </a:lnTo>
                <a:lnTo>
                  <a:pt x="0" y="0"/>
                </a:lnTo>
                <a:close/>
              </a:path>
            </a:pathLst>
          </a:custGeom>
          <a:blipFill>
            <a:blip r:embed="rId4"/>
            <a:stretch>
              <a:fillRect l="0" t="0" r="0" b="0"/>
            </a:stretch>
          </a:blipFill>
        </p:spPr>
      </p:sp>
      <p:sp>
        <p:nvSpPr>
          <p:cNvPr name="Freeform 13" id="13"/>
          <p:cNvSpPr/>
          <p:nvPr/>
        </p:nvSpPr>
        <p:spPr>
          <a:xfrm flipH="false" flipV="false" rot="0">
            <a:off x="9875433" y="3081164"/>
            <a:ext cx="8168771" cy="3782253"/>
          </a:xfrm>
          <a:custGeom>
            <a:avLst/>
            <a:gdLst/>
            <a:ahLst/>
            <a:cxnLst/>
            <a:rect r="r" b="b" t="t" l="l"/>
            <a:pathLst>
              <a:path h="3782253" w="8168771">
                <a:moveTo>
                  <a:pt x="0" y="0"/>
                </a:moveTo>
                <a:lnTo>
                  <a:pt x="8168771" y="0"/>
                </a:lnTo>
                <a:lnTo>
                  <a:pt x="8168771" y="3782253"/>
                </a:lnTo>
                <a:lnTo>
                  <a:pt x="0" y="3782253"/>
                </a:lnTo>
                <a:lnTo>
                  <a:pt x="0" y="0"/>
                </a:lnTo>
                <a:close/>
              </a:path>
            </a:pathLst>
          </a:custGeom>
          <a:blipFill>
            <a:blip r:embed="rId5"/>
            <a:stretch>
              <a:fillRect l="0" t="0" r="0" b="0"/>
            </a:stretch>
          </a:blipFill>
        </p:spPr>
      </p:sp>
      <p:sp>
        <p:nvSpPr>
          <p:cNvPr name="TextBox 14" id="14"/>
          <p:cNvSpPr txBox="true"/>
          <p:nvPr/>
        </p:nvSpPr>
        <p:spPr>
          <a:xfrm rot="0">
            <a:off x="4001049" y="752427"/>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5" id="15"/>
          <p:cNvSpPr txBox="true"/>
          <p:nvPr/>
        </p:nvSpPr>
        <p:spPr>
          <a:xfrm rot="0">
            <a:off x="1576222" y="2723608"/>
            <a:ext cx="7988972" cy="2507306"/>
          </a:xfrm>
          <a:prstGeom prst="rect">
            <a:avLst/>
          </a:prstGeom>
        </p:spPr>
        <p:txBody>
          <a:bodyPr anchor="t" rtlCol="false" tIns="0" lIns="0" bIns="0" rIns="0">
            <a:spAutoFit/>
          </a:bodyPr>
          <a:lstStyle/>
          <a:p>
            <a:pPr algn="l">
              <a:lnSpc>
                <a:spcPts val="3315"/>
              </a:lnSpc>
            </a:pPr>
            <a:r>
              <a:rPr lang="en-US" sz="2402">
                <a:solidFill>
                  <a:srgbClr val="17E3B2"/>
                </a:solidFill>
                <a:latin typeface="Almarai"/>
                <a:ea typeface="Almarai"/>
                <a:cs typeface="Almarai"/>
                <a:sym typeface="Almarai"/>
              </a:rPr>
              <a:t>     3.City Trends:</a:t>
            </a:r>
          </a:p>
          <a:p>
            <a:pPr algn="l" marL="518680" indent="-259340" lvl="1">
              <a:lnSpc>
                <a:spcPts val="3315"/>
              </a:lnSpc>
              <a:buFont typeface="Arial"/>
              <a:buChar char="•"/>
            </a:pPr>
            <a:r>
              <a:rPr lang="en-US" sz="2402">
                <a:solidFill>
                  <a:srgbClr val="FFFFFF"/>
                </a:solidFill>
                <a:latin typeface="Almarai"/>
                <a:ea typeface="Almarai"/>
                <a:cs typeface="Almarai"/>
                <a:sym typeface="Almarai"/>
              </a:rPr>
              <a:t>High RPR Cities: Surat, Lucknow, Indore, and Vadodara consistently performed well, with peaks in May–June.</a:t>
            </a:r>
          </a:p>
          <a:p>
            <a:pPr algn="l" marL="518680" indent="-259340" lvl="1">
              <a:lnSpc>
                <a:spcPts val="3315"/>
              </a:lnSpc>
              <a:buFont typeface="Arial"/>
              <a:buChar char="•"/>
            </a:pPr>
            <a:r>
              <a:rPr lang="en-US" sz="2402">
                <a:solidFill>
                  <a:srgbClr val="FFFFFF"/>
                </a:solidFill>
                <a:latin typeface="Almarai"/>
                <a:ea typeface="Almarai"/>
                <a:cs typeface="Almarai"/>
                <a:sym typeface="Almarai"/>
              </a:rPr>
              <a:t>Low RPR Cities: Mysore and Jaipur showed weaker repeat passenger engagement, possibly indicating a reliance on first-time or seasonal passengers.</a:t>
            </a:r>
          </a:p>
        </p:txBody>
      </p:sp>
      <p:sp>
        <p:nvSpPr>
          <p:cNvPr name="TextBox 16" id="16"/>
          <p:cNvSpPr txBox="true"/>
          <p:nvPr/>
        </p:nvSpPr>
        <p:spPr>
          <a:xfrm rot="0">
            <a:off x="1460511" y="778167"/>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7" id="17"/>
          <p:cNvSpPr txBox="true"/>
          <p:nvPr/>
        </p:nvSpPr>
        <p:spPr>
          <a:xfrm rot="0">
            <a:off x="1691933" y="2009736"/>
            <a:ext cx="13099022"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Highest and Lowest Repeat Passenger Rate (RPR%) by City and Month</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3089308" y="1107996"/>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589491" y="698110"/>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9478552" y="2762777"/>
            <a:ext cx="8505412" cy="2675190"/>
          </a:xfrm>
          <a:custGeom>
            <a:avLst/>
            <a:gdLst/>
            <a:ahLst/>
            <a:cxnLst/>
            <a:rect r="r" b="b" t="t" l="l"/>
            <a:pathLst>
              <a:path h="2675190" w="8505412">
                <a:moveTo>
                  <a:pt x="0" y="0"/>
                </a:moveTo>
                <a:lnTo>
                  <a:pt x="8505412" y="0"/>
                </a:lnTo>
                <a:lnTo>
                  <a:pt x="8505412" y="2675190"/>
                </a:lnTo>
                <a:lnTo>
                  <a:pt x="0" y="2675190"/>
                </a:lnTo>
                <a:lnTo>
                  <a:pt x="0" y="0"/>
                </a:lnTo>
                <a:close/>
              </a:path>
            </a:pathLst>
          </a:custGeom>
          <a:blipFill>
            <a:blip r:embed="rId4"/>
            <a:stretch>
              <a:fillRect l="-5712" t="0" r="0" b="0"/>
            </a:stretch>
          </a:blipFill>
        </p:spPr>
      </p:sp>
      <p:sp>
        <p:nvSpPr>
          <p:cNvPr name="Freeform 13" id="13"/>
          <p:cNvSpPr/>
          <p:nvPr/>
        </p:nvSpPr>
        <p:spPr>
          <a:xfrm flipH="false" flipV="false" rot="0">
            <a:off x="3241082" y="5609417"/>
            <a:ext cx="9674819" cy="3799097"/>
          </a:xfrm>
          <a:custGeom>
            <a:avLst/>
            <a:gdLst/>
            <a:ahLst/>
            <a:cxnLst/>
            <a:rect r="r" b="b" t="t" l="l"/>
            <a:pathLst>
              <a:path h="3799097" w="9674819">
                <a:moveTo>
                  <a:pt x="0" y="0"/>
                </a:moveTo>
                <a:lnTo>
                  <a:pt x="9674819" y="0"/>
                </a:lnTo>
                <a:lnTo>
                  <a:pt x="9674819" y="3799097"/>
                </a:lnTo>
                <a:lnTo>
                  <a:pt x="0" y="3799097"/>
                </a:lnTo>
                <a:lnTo>
                  <a:pt x="0" y="0"/>
                </a:lnTo>
                <a:close/>
              </a:path>
            </a:pathLst>
          </a:custGeom>
          <a:blipFill>
            <a:blip r:embed="rId5"/>
            <a:stretch>
              <a:fillRect l="0" t="0" r="0" b="0"/>
            </a:stretch>
          </a:blipFill>
        </p:spPr>
      </p:sp>
      <p:sp>
        <p:nvSpPr>
          <p:cNvPr name="Freeform 14" id="14"/>
          <p:cNvSpPr/>
          <p:nvPr/>
        </p:nvSpPr>
        <p:spPr>
          <a:xfrm flipH="false" flipV="false" rot="0">
            <a:off x="13234903" y="6161867"/>
            <a:ext cx="2078553" cy="2078553"/>
          </a:xfrm>
          <a:custGeom>
            <a:avLst/>
            <a:gdLst/>
            <a:ahLst/>
            <a:cxnLst/>
            <a:rect r="r" b="b" t="t" l="l"/>
            <a:pathLst>
              <a:path h="2078553" w="2078553">
                <a:moveTo>
                  <a:pt x="0" y="0"/>
                </a:moveTo>
                <a:lnTo>
                  <a:pt x="2078553" y="0"/>
                </a:lnTo>
                <a:lnTo>
                  <a:pt x="2078553" y="2078553"/>
                </a:lnTo>
                <a:lnTo>
                  <a:pt x="0" y="2078553"/>
                </a:lnTo>
                <a:lnTo>
                  <a:pt x="0" y="0"/>
                </a:lnTo>
                <a:close/>
              </a:path>
            </a:pathLst>
          </a:custGeom>
          <a:blipFill>
            <a:blip r:embed="rId6"/>
            <a:stretch>
              <a:fillRect l="0" t="0" r="0" b="0"/>
            </a:stretch>
          </a:blipFill>
        </p:spPr>
      </p:sp>
      <p:sp>
        <p:nvSpPr>
          <p:cNvPr name="Freeform 15" id="15"/>
          <p:cNvSpPr/>
          <p:nvPr/>
        </p:nvSpPr>
        <p:spPr>
          <a:xfrm flipH="true" flipV="false" rot="0">
            <a:off x="15128283" y="3234165"/>
            <a:ext cx="3159717" cy="3159717"/>
          </a:xfrm>
          <a:custGeom>
            <a:avLst/>
            <a:gdLst/>
            <a:ahLst/>
            <a:cxnLst/>
            <a:rect r="r" b="b" t="t" l="l"/>
            <a:pathLst>
              <a:path h="3159717" w="3159717">
                <a:moveTo>
                  <a:pt x="3159717" y="0"/>
                </a:moveTo>
                <a:lnTo>
                  <a:pt x="0" y="0"/>
                </a:lnTo>
                <a:lnTo>
                  <a:pt x="0" y="3159717"/>
                </a:lnTo>
                <a:lnTo>
                  <a:pt x="3159717" y="3159717"/>
                </a:lnTo>
                <a:lnTo>
                  <a:pt x="3159717" y="0"/>
                </a:lnTo>
                <a:close/>
              </a:path>
            </a:pathLst>
          </a:custGeom>
          <a:blipFill>
            <a:blip r:embed="rId7"/>
            <a:stretch>
              <a:fillRect l="0" t="0" r="0" b="0"/>
            </a:stretch>
          </a:blipFill>
        </p:spPr>
      </p:sp>
      <p:sp>
        <p:nvSpPr>
          <p:cNvPr name="TextBox 16" id="16"/>
          <p:cNvSpPr txBox="true"/>
          <p:nvPr/>
        </p:nvSpPr>
        <p:spPr>
          <a:xfrm rot="0">
            <a:off x="4116760" y="688585"/>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7" id="17"/>
          <p:cNvSpPr txBox="true"/>
          <p:nvPr/>
        </p:nvSpPr>
        <p:spPr>
          <a:xfrm rot="0">
            <a:off x="4116760" y="1671041"/>
            <a:ext cx="4400018" cy="669658"/>
          </a:xfrm>
          <a:prstGeom prst="rect">
            <a:avLst/>
          </a:prstGeom>
        </p:spPr>
        <p:txBody>
          <a:bodyPr anchor="t" rtlCol="false" tIns="0" lIns="0" bIns="0" rIns="0">
            <a:spAutoFit/>
          </a:bodyPr>
          <a:lstStyle/>
          <a:p>
            <a:pPr algn="l" marL="0" indent="0" lvl="0">
              <a:lnSpc>
                <a:spcPts val="5307"/>
              </a:lnSpc>
              <a:spcBef>
                <a:spcPct val="0"/>
              </a:spcBef>
            </a:pPr>
            <a:r>
              <a:rPr lang="en-US" b="true" sz="3845">
                <a:solidFill>
                  <a:srgbClr val="17E3B2"/>
                </a:solidFill>
                <a:latin typeface="Almarai Bold"/>
                <a:ea typeface="Almarai Bold"/>
                <a:cs typeface="Almarai Bold"/>
                <a:sym typeface="Almarai Bold"/>
              </a:rPr>
              <a:t>REVENUE</a:t>
            </a:r>
          </a:p>
        </p:txBody>
      </p:sp>
      <p:sp>
        <p:nvSpPr>
          <p:cNvPr name="TextBox 18" id="18"/>
          <p:cNvSpPr txBox="true"/>
          <p:nvPr/>
        </p:nvSpPr>
        <p:spPr>
          <a:xfrm rot="0">
            <a:off x="1473780" y="3348465"/>
            <a:ext cx="8004772" cy="1566630"/>
          </a:xfrm>
          <a:prstGeom prst="rect">
            <a:avLst/>
          </a:prstGeom>
        </p:spPr>
        <p:txBody>
          <a:bodyPr anchor="t" rtlCol="false" tIns="0" lIns="0" bIns="0" rIns="0">
            <a:spAutoFit/>
          </a:bodyPr>
          <a:lstStyle/>
          <a:p>
            <a:pPr algn="l" marL="497089" indent="-248544" lvl="1">
              <a:lnSpc>
                <a:spcPts val="3177"/>
              </a:lnSpc>
              <a:buFont typeface="Arial"/>
              <a:buChar char="•"/>
            </a:pPr>
            <a:r>
              <a:rPr lang="en-US" sz="2302">
                <a:solidFill>
                  <a:srgbClr val="FFFFFF"/>
                </a:solidFill>
                <a:latin typeface="Almarai"/>
                <a:ea typeface="Almarai"/>
                <a:cs typeface="Almarai"/>
                <a:sym typeface="Almarai"/>
              </a:rPr>
              <a:t>February registered the highest growth, but subsequent months (March, April) saw a decline.</a:t>
            </a:r>
          </a:p>
          <a:p>
            <a:pPr algn="l" marL="497089" indent="-248544" lvl="1">
              <a:lnSpc>
                <a:spcPts val="3177"/>
              </a:lnSpc>
              <a:spcBef>
                <a:spcPct val="0"/>
              </a:spcBef>
              <a:buFont typeface="Arial"/>
              <a:buChar char="•"/>
            </a:pPr>
            <a:r>
              <a:rPr lang="en-US" sz="2302">
                <a:solidFill>
                  <a:srgbClr val="FFFFFF"/>
                </a:solidFill>
                <a:latin typeface="Almarai"/>
                <a:ea typeface="Almarai"/>
                <a:cs typeface="Almarai"/>
                <a:sym typeface="Almarai"/>
              </a:rPr>
              <a:t>June witnessed a sharp drop in revenue (-14%), except for Lucknow, which maintained growth.</a:t>
            </a:r>
          </a:p>
        </p:txBody>
      </p:sp>
      <p:sp>
        <p:nvSpPr>
          <p:cNvPr name="TextBox 19" id="19"/>
          <p:cNvSpPr txBox="true"/>
          <p:nvPr/>
        </p:nvSpPr>
        <p:spPr>
          <a:xfrm rot="0">
            <a:off x="1473780" y="840962"/>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20" id="20"/>
          <p:cNvSpPr txBox="true"/>
          <p:nvPr/>
        </p:nvSpPr>
        <p:spPr>
          <a:xfrm rot="0">
            <a:off x="1473780" y="2696102"/>
            <a:ext cx="6310260" cy="538063"/>
          </a:xfrm>
          <a:prstGeom prst="rect">
            <a:avLst/>
          </a:prstGeom>
        </p:spPr>
        <p:txBody>
          <a:bodyPr anchor="t" rtlCol="false" tIns="0" lIns="0" bIns="0" rIns="0">
            <a:spAutoFit/>
          </a:bodyPr>
          <a:lstStyle/>
          <a:p>
            <a:pPr algn="l" marL="0" indent="0" lvl="0">
              <a:lnSpc>
                <a:spcPts val="4203"/>
              </a:lnSpc>
              <a:spcBef>
                <a:spcPct val="0"/>
              </a:spcBef>
            </a:pPr>
            <a:r>
              <a:rPr lang="en-US" b="true" sz="3046">
                <a:solidFill>
                  <a:srgbClr val="17E3B2"/>
                </a:solidFill>
                <a:latin typeface="Almarai Bold"/>
                <a:ea typeface="Almarai Bold"/>
                <a:cs typeface="Almarai Bold"/>
                <a:sym typeface="Almarai Bold"/>
              </a:rPr>
              <a:t>Monthly Revenue Growth: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93253" y="3029354"/>
            <a:ext cx="911914" cy="91191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6" id="6"/>
          <p:cNvGrpSpPr/>
          <p:nvPr/>
        </p:nvGrpSpPr>
        <p:grpSpPr>
          <a:xfrm rot="0">
            <a:off x="2322197" y="4513588"/>
            <a:ext cx="911914" cy="9119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3546734" y="6077353"/>
            <a:ext cx="911914" cy="9119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4771272" y="7641767"/>
            <a:ext cx="911914" cy="9119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5400000">
            <a:off x="16605949" y="8402070"/>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7" id="17"/>
          <p:cNvGrpSpPr/>
          <p:nvPr/>
        </p:nvGrpSpPr>
        <p:grpSpPr>
          <a:xfrm rot="0">
            <a:off x="-5173055" y="-2043171"/>
            <a:ext cx="5754080" cy="8220114"/>
            <a:chOff x="0" y="0"/>
            <a:chExt cx="4445000" cy="6350000"/>
          </a:xfrm>
        </p:grpSpPr>
        <p:sp>
          <p:nvSpPr>
            <p:cNvPr name="Freeform 18" id="1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9" id="19"/>
          <p:cNvGrpSpPr/>
          <p:nvPr/>
        </p:nvGrpSpPr>
        <p:grpSpPr>
          <a:xfrm rot="0">
            <a:off x="8739661" y="-2633007"/>
            <a:ext cx="5754080" cy="8220114"/>
            <a:chOff x="0" y="0"/>
            <a:chExt cx="4445000" cy="6350000"/>
          </a:xfrm>
        </p:grpSpPr>
        <p:sp>
          <p:nvSpPr>
            <p:cNvPr name="Freeform 20" id="2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21" id="21"/>
          <p:cNvGrpSpPr/>
          <p:nvPr/>
        </p:nvGrpSpPr>
        <p:grpSpPr>
          <a:xfrm rot="0">
            <a:off x="12543681" y="1640457"/>
            <a:ext cx="4904260" cy="7006086"/>
            <a:chOff x="0" y="0"/>
            <a:chExt cx="4445000" cy="6350000"/>
          </a:xfrm>
        </p:grpSpPr>
        <p:sp>
          <p:nvSpPr>
            <p:cNvPr name="Freeform 22" id="2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8225" t="0" r="-58225" b="0"/>
              </a:stretch>
            </a:blipFill>
          </p:spPr>
        </p:sp>
      </p:grpSp>
      <p:grpSp>
        <p:nvGrpSpPr>
          <p:cNvPr name="Group 23" id="23"/>
          <p:cNvGrpSpPr/>
          <p:nvPr/>
        </p:nvGrpSpPr>
        <p:grpSpPr>
          <a:xfrm rot="-10800000">
            <a:off x="16605949" y="1202778"/>
            <a:ext cx="5246522" cy="7495031"/>
            <a:chOff x="0" y="0"/>
            <a:chExt cx="4445000" cy="6350000"/>
          </a:xfrm>
        </p:grpSpPr>
        <p:sp>
          <p:nvSpPr>
            <p:cNvPr name="Freeform 24" id="2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25" id="25"/>
          <p:cNvGrpSpPr/>
          <p:nvPr/>
        </p:nvGrpSpPr>
        <p:grpSpPr>
          <a:xfrm rot="5400000">
            <a:off x="1144411" y="1337805"/>
            <a:ext cx="1224824" cy="122482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27" id="27"/>
          <p:cNvSpPr txBox="true"/>
          <p:nvPr/>
        </p:nvSpPr>
        <p:spPr>
          <a:xfrm rot="0">
            <a:off x="2766869" y="1477050"/>
            <a:ext cx="5763947" cy="961476"/>
          </a:xfrm>
          <a:prstGeom prst="rect">
            <a:avLst/>
          </a:prstGeom>
        </p:spPr>
        <p:txBody>
          <a:bodyPr anchor="t" rtlCol="false" tIns="0" lIns="0" bIns="0" rIns="0">
            <a:spAutoFit/>
          </a:bodyPr>
          <a:lstStyle/>
          <a:p>
            <a:pPr algn="l" marL="0" indent="0" lvl="0">
              <a:lnSpc>
                <a:spcPts val="7473"/>
              </a:lnSpc>
              <a:spcBef>
                <a:spcPct val="0"/>
              </a:spcBef>
            </a:pPr>
            <a:r>
              <a:rPr lang="en-US" b="true" sz="6227">
                <a:solidFill>
                  <a:srgbClr val="FFFFFF"/>
                </a:solidFill>
                <a:latin typeface="Almarai Bold"/>
                <a:ea typeface="Almarai Bold"/>
                <a:cs typeface="Almarai Bold"/>
                <a:sym typeface="Almarai Bold"/>
              </a:rPr>
              <a:t>TASK</a:t>
            </a:r>
          </a:p>
        </p:txBody>
      </p:sp>
      <p:sp>
        <p:nvSpPr>
          <p:cNvPr name="TextBox 28" id="28"/>
          <p:cNvSpPr txBox="true"/>
          <p:nvPr/>
        </p:nvSpPr>
        <p:spPr>
          <a:xfrm rot="0">
            <a:off x="1376223" y="3104765"/>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01</a:t>
            </a:r>
          </a:p>
        </p:txBody>
      </p:sp>
      <p:sp>
        <p:nvSpPr>
          <p:cNvPr name="TextBox 29" id="29"/>
          <p:cNvSpPr txBox="true"/>
          <p:nvPr/>
        </p:nvSpPr>
        <p:spPr>
          <a:xfrm rot="0">
            <a:off x="2305167" y="4588999"/>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02</a:t>
            </a:r>
          </a:p>
        </p:txBody>
      </p:sp>
      <p:sp>
        <p:nvSpPr>
          <p:cNvPr name="TextBox 30" id="30"/>
          <p:cNvSpPr txBox="true"/>
          <p:nvPr/>
        </p:nvSpPr>
        <p:spPr>
          <a:xfrm rot="0">
            <a:off x="3529705" y="6152764"/>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03</a:t>
            </a:r>
          </a:p>
        </p:txBody>
      </p:sp>
      <p:sp>
        <p:nvSpPr>
          <p:cNvPr name="TextBox 31" id="31"/>
          <p:cNvSpPr txBox="true"/>
          <p:nvPr/>
        </p:nvSpPr>
        <p:spPr>
          <a:xfrm rot="0">
            <a:off x="4754242" y="7717179"/>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04</a:t>
            </a:r>
          </a:p>
        </p:txBody>
      </p:sp>
      <p:sp>
        <p:nvSpPr>
          <p:cNvPr name="TextBox 32" id="32"/>
          <p:cNvSpPr txBox="true"/>
          <p:nvPr/>
        </p:nvSpPr>
        <p:spPr>
          <a:xfrm rot="0">
            <a:off x="2600760" y="3051484"/>
            <a:ext cx="6138901" cy="765663"/>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Conduct a detailed analysis of datasets to derive actionable insights.</a:t>
            </a:r>
          </a:p>
        </p:txBody>
      </p:sp>
      <p:sp>
        <p:nvSpPr>
          <p:cNvPr name="TextBox 33" id="33"/>
          <p:cNvSpPr txBox="true"/>
          <p:nvPr/>
        </p:nvSpPr>
        <p:spPr>
          <a:xfrm rot="0">
            <a:off x="3529705" y="4535717"/>
            <a:ext cx="6138901" cy="765663"/>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Design a comprehensive and intuitive dashboard showcasing key metrics and trends.</a:t>
            </a:r>
          </a:p>
        </p:txBody>
      </p:sp>
      <p:sp>
        <p:nvSpPr>
          <p:cNvPr name="TextBox 34" id="34"/>
          <p:cNvSpPr txBox="true"/>
          <p:nvPr/>
        </p:nvSpPr>
        <p:spPr>
          <a:xfrm rot="0">
            <a:off x="4754242" y="6099482"/>
            <a:ext cx="6138901" cy="765663"/>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Address specific business questions outlined in ad-hoc-requests.pdf using SQL-based analysis.</a:t>
            </a:r>
          </a:p>
        </p:txBody>
      </p:sp>
      <p:sp>
        <p:nvSpPr>
          <p:cNvPr name="TextBox 35" id="35"/>
          <p:cNvSpPr txBox="true"/>
          <p:nvPr/>
        </p:nvSpPr>
        <p:spPr>
          <a:xfrm rot="0">
            <a:off x="5978779" y="7663897"/>
            <a:ext cx="6138901" cy="1150341"/>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P</a:t>
            </a:r>
            <a:r>
              <a:rPr lang="en-US" sz="2178" strike="noStrike" u="none">
                <a:solidFill>
                  <a:srgbClr val="FFFFFF"/>
                </a:solidFill>
                <a:latin typeface="Almarai"/>
                <a:ea typeface="Almarai"/>
                <a:cs typeface="Almarai"/>
                <a:sym typeface="Almarai"/>
              </a:rPr>
              <a:t>repare a strategic presentation for the Chief of Operations, focusing on insights and recommendations.</a:t>
            </a:r>
          </a:p>
        </p:txBody>
      </p:sp>
      <p:sp>
        <p:nvSpPr>
          <p:cNvPr name="TextBox 36" id="36"/>
          <p:cNvSpPr txBox="true"/>
          <p:nvPr/>
        </p:nvSpPr>
        <p:spPr>
          <a:xfrm rot="0">
            <a:off x="1028700" y="1480657"/>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03</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3089308" y="1279446"/>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691933" y="842062"/>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6829452" y="2996211"/>
            <a:ext cx="11027285" cy="3804105"/>
          </a:xfrm>
          <a:custGeom>
            <a:avLst/>
            <a:gdLst/>
            <a:ahLst/>
            <a:cxnLst/>
            <a:rect r="r" b="b" t="t" l="l"/>
            <a:pathLst>
              <a:path h="3804105" w="11027285">
                <a:moveTo>
                  <a:pt x="0" y="0"/>
                </a:moveTo>
                <a:lnTo>
                  <a:pt x="11027285" y="0"/>
                </a:lnTo>
                <a:lnTo>
                  <a:pt x="11027285" y="3804105"/>
                </a:lnTo>
                <a:lnTo>
                  <a:pt x="0" y="3804105"/>
                </a:lnTo>
                <a:lnTo>
                  <a:pt x="0" y="0"/>
                </a:lnTo>
                <a:close/>
              </a:path>
            </a:pathLst>
          </a:custGeom>
          <a:blipFill>
            <a:blip r:embed="rId4"/>
            <a:stretch>
              <a:fillRect l="0" t="0" r="0" b="0"/>
            </a:stretch>
          </a:blipFill>
        </p:spPr>
      </p:sp>
      <p:sp>
        <p:nvSpPr>
          <p:cNvPr name="TextBox 13" id="13"/>
          <p:cNvSpPr txBox="true"/>
          <p:nvPr/>
        </p:nvSpPr>
        <p:spPr>
          <a:xfrm rot="0">
            <a:off x="4116760" y="860035"/>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4116760" y="1764910"/>
            <a:ext cx="4400018" cy="669658"/>
          </a:xfrm>
          <a:prstGeom prst="rect">
            <a:avLst/>
          </a:prstGeom>
        </p:spPr>
        <p:txBody>
          <a:bodyPr anchor="t" rtlCol="false" tIns="0" lIns="0" bIns="0" rIns="0">
            <a:spAutoFit/>
          </a:bodyPr>
          <a:lstStyle/>
          <a:p>
            <a:pPr algn="l" marL="0" indent="0" lvl="0">
              <a:lnSpc>
                <a:spcPts val="5307"/>
              </a:lnSpc>
              <a:spcBef>
                <a:spcPct val="0"/>
              </a:spcBef>
            </a:pPr>
            <a:r>
              <a:rPr lang="en-US" b="true" sz="3845">
                <a:solidFill>
                  <a:srgbClr val="17E3B2"/>
                </a:solidFill>
                <a:latin typeface="Almarai Bold"/>
                <a:ea typeface="Almarai Bold"/>
                <a:cs typeface="Almarai Bold"/>
                <a:sym typeface="Almarai Bold"/>
              </a:rPr>
              <a:t>TRIPS</a:t>
            </a:r>
          </a:p>
        </p:txBody>
      </p:sp>
      <p:sp>
        <p:nvSpPr>
          <p:cNvPr name="TextBox 15" id="15"/>
          <p:cNvSpPr txBox="true"/>
          <p:nvPr/>
        </p:nvSpPr>
        <p:spPr>
          <a:xfrm rot="0">
            <a:off x="1374573" y="3382792"/>
            <a:ext cx="5007204" cy="2347686"/>
          </a:xfrm>
          <a:prstGeom prst="rect">
            <a:avLst/>
          </a:prstGeom>
        </p:spPr>
        <p:txBody>
          <a:bodyPr anchor="t" rtlCol="false" tIns="0" lIns="0" bIns="0" rIns="0">
            <a:spAutoFit/>
          </a:bodyPr>
          <a:lstStyle/>
          <a:p>
            <a:pPr algn="l" marL="497089" indent="-248544" lvl="1">
              <a:lnSpc>
                <a:spcPts val="3177"/>
              </a:lnSpc>
              <a:buFont typeface="Arial"/>
              <a:buChar char="•"/>
            </a:pPr>
            <a:r>
              <a:rPr lang="en-US" sz="2302">
                <a:solidFill>
                  <a:srgbClr val="FFFFFF"/>
                </a:solidFill>
                <a:latin typeface="Almarai"/>
                <a:ea typeface="Almarai"/>
                <a:cs typeface="Almarai"/>
                <a:sym typeface="Almarai"/>
              </a:rPr>
              <a:t>Cities like Surat and Lucknow have higher repeat frequencies (5 trips), but fares remain low (~₹120-150).</a:t>
            </a:r>
          </a:p>
          <a:p>
            <a:pPr algn="l" marL="497089" indent="-248544" lvl="1">
              <a:lnSpc>
                <a:spcPts val="3177"/>
              </a:lnSpc>
              <a:spcBef>
                <a:spcPct val="0"/>
              </a:spcBef>
              <a:buFont typeface="Arial"/>
              <a:buChar char="•"/>
            </a:pPr>
            <a:r>
              <a:rPr lang="en-US" sz="2302">
                <a:solidFill>
                  <a:srgbClr val="FFFFFF"/>
                </a:solidFill>
                <a:latin typeface="Almarai"/>
                <a:ea typeface="Almarai"/>
                <a:cs typeface="Almarai"/>
                <a:sym typeface="Almarai"/>
              </a:rPr>
              <a:t>Jaipur and Kochi exhibit lower repeat frequencies (3 trips) with higher average fares (~₹250+).</a:t>
            </a:r>
          </a:p>
        </p:txBody>
      </p:sp>
      <p:sp>
        <p:nvSpPr>
          <p:cNvPr name="TextBox 16" id="16"/>
          <p:cNvSpPr txBox="true"/>
          <p:nvPr/>
        </p:nvSpPr>
        <p:spPr>
          <a:xfrm rot="0">
            <a:off x="1576222" y="984914"/>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7" id="17"/>
          <p:cNvSpPr txBox="true"/>
          <p:nvPr/>
        </p:nvSpPr>
        <p:spPr>
          <a:xfrm rot="0">
            <a:off x="1374573" y="2730429"/>
            <a:ext cx="6310260" cy="538063"/>
          </a:xfrm>
          <a:prstGeom prst="rect">
            <a:avLst/>
          </a:prstGeom>
        </p:spPr>
        <p:txBody>
          <a:bodyPr anchor="t" rtlCol="false" tIns="0" lIns="0" bIns="0" rIns="0">
            <a:spAutoFit/>
          </a:bodyPr>
          <a:lstStyle/>
          <a:p>
            <a:pPr algn="l" marL="0" indent="0" lvl="0">
              <a:lnSpc>
                <a:spcPts val="4203"/>
              </a:lnSpc>
              <a:spcBef>
                <a:spcPct val="0"/>
              </a:spcBef>
            </a:pPr>
            <a:r>
              <a:rPr lang="en-US" b="true" sz="3046">
                <a:solidFill>
                  <a:srgbClr val="17E3B2"/>
                </a:solidFill>
                <a:latin typeface="Almarai Bold"/>
                <a:ea typeface="Almarai Bold"/>
                <a:cs typeface="Almarai Bold"/>
                <a:sym typeface="Almarai Bold"/>
              </a:rPr>
              <a:t>Repeat Passenger Insights: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973597" y="1447164"/>
            <a:ext cx="971550" cy="151779"/>
            <a:chOff x="0" y="0"/>
            <a:chExt cx="255881" cy="39975"/>
          </a:xfrm>
        </p:grpSpPr>
        <p:sp>
          <p:nvSpPr>
            <p:cNvPr name="Freeform 8" id="8"/>
            <p:cNvSpPr/>
            <p:nvPr/>
          </p:nvSpPr>
          <p:spPr>
            <a:xfrm flipH="false" flipV="false" rot="0">
              <a:off x="0" y="0"/>
              <a:ext cx="255881" cy="39975"/>
            </a:xfrm>
            <a:custGeom>
              <a:avLst/>
              <a:gdLst/>
              <a:ahLst/>
              <a:cxnLst/>
              <a:rect r="r" b="b" t="t" l="l"/>
              <a:pathLst>
                <a:path h="39975" w="255881">
                  <a:moveTo>
                    <a:pt x="0" y="0"/>
                  </a:moveTo>
                  <a:lnTo>
                    <a:pt x="255881" y="0"/>
                  </a:lnTo>
                  <a:lnTo>
                    <a:pt x="255881" y="39975"/>
                  </a:lnTo>
                  <a:lnTo>
                    <a:pt x="0" y="39975"/>
                  </a:lnTo>
                  <a:close/>
                </a:path>
              </a:pathLst>
            </a:custGeom>
            <a:solidFill>
              <a:srgbClr val="145DA0"/>
            </a:solidFill>
          </p:spPr>
        </p:sp>
        <p:sp>
          <p:nvSpPr>
            <p:cNvPr name="TextBox 9" id="9"/>
            <p:cNvSpPr txBox="true"/>
            <p:nvPr/>
          </p:nvSpPr>
          <p:spPr>
            <a:xfrm>
              <a:off x="0" y="-47625"/>
              <a:ext cx="255881" cy="876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746601" y="842062"/>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12" id="12"/>
          <p:cNvSpPr/>
          <p:nvPr/>
        </p:nvSpPr>
        <p:spPr>
          <a:xfrm flipH="false" flipV="false" rot="0">
            <a:off x="5883340" y="5287857"/>
            <a:ext cx="12077279" cy="4290907"/>
          </a:xfrm>
          <a:custGeom>
            <a:avLst/>
            <a:gdLst/>
            <a:ahLst/>
            <a:cxnLst/>
            <a:rect r="r" b="b" t="t" l="l"/>
            <a:pathLst>
              <a:path h="4290907" w="12077279">
                <a:moveTo>
                  <a:pt x="0" y="0"/>
                </a:moveTo>
                <a:lnTo>
                  <a:pt x="12077279" y="0"/>
                </a:lnTo>
                <a:lnTo>
                  <a:pt x="12077279" y="4290908"/>
                </a:lnTo>
                <a:lnTo>
                  <a:pt x="0" y="4290908"/>
                </a:lnTo>
                <a:lnTo>
                  <a:pt x="0" y="0"/>
                </a:lnTo>
                <a:close/>
              </a:path>
            </a:pathLst>
          </a:custGeom>
          <a:blipFill>
            <a:blip r:embed="rId4"/>
            <a:stretch>
              <a:fillRect l="0" t="0" r="0" b="0"/>
            </a:stretch>
          </a:blipFill>
        </p:spPr>
      </p:sp>
      <p:sp>
        <p:nvSpPr>
          <p:cNvPr name="TextBox 13" id="13"/>
          <p:cNvSpPr txBox="true"/>
          <p:nvPr/>
        </p:nvSpPr>
        <p:spPr>
          <a:xfrm rot="0">
            <a:off x="4001049" y="1027754"/>
            <a:ext cx="7920931"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DASHBOARD INSIGHTS</a:t>
            </a:r>
          </a:p>
        </p:txBody>
      </p:sp>
      <p:sp>
        <p:nvSpPr>
          <p:cNvPr name="TextBox 14" id="14"/>
          <p:cNvSpPr txBox="true"/>
          <p:nvPr/>
        </p:nvSpPr>
        <p:spPr>
          <a:xfrm rot="0">
            <a:off x="3977383" y="1932629"/>
            <a:ext cx="4400018" cy="669658"/>
          </a:xfrm>
          <a:prstGeom prst="rect">
            <a:avLst/>
          </a:prstGeom>
        </p:spPr>
        <p:txBody>
          <a:bodyPr anchor="t" rtlCol="false" tIns="0" lIns="0" bIns="0" rIns="0">
            <a:spAutoFit/>
          </a:bodyPr>
          <a:lstStyle/>
          <a:p>
            <a:pPr algn="l" marL="0" indent="0" lvl="0">
              <a:lnSpc>
                <a:spcPts val="5307"/>
              </a:lnSpc>
              <a:spcBef>
                <a:spcPct val="0"/>
              </a:spcBef>
            </a:pPr>
            <a:r>
              <a:rPr lang="en-US" b="true" sz="3845">
                <a:solidFill>
                  <a:srgbClr val="17E3B2"/>
                </a:solidFill>
                <a:latin typeface="Almarai Bold"/>
                <a:ea typeface="Almarai Bold"/>
                <a:cs typeface="Almarai Bold"/>
                <a:sym typeface="Almarai Bold"/>
              </a:rPr>
              <a:t>PASSENGERS</a:t>
            </a:r>
          </a:p>
        </p:txBody>
      </p:sp>
      <p:sp>
        <p:nvSpPr>
          <p:cNvPr name="TextBox 15" id="15"/>
          <p:cNvSpPr txBox="true"/>
          <p:nvPr/>
        </p:nvSpPr>
        <p:spPr>
          <a:xfrm rot="0">
            <a:off x="1473780" y="3511549"/>
            <a:ext cx="5007204" cy="1957158"/>
          </a:xfrm>
          <a:prstGeom prst="rect">
            <a:avLst/>
          </a:prstGeom>
        </p:spPr>
        <p:txBody>
          <a:bodyPr anchor="t" rtlCol="false" tIns="0" lIns="0" bIns="0" rIns="0">
            <a:spAutoFit/>
          </a:bodyPr>
          <a:lstStyle/>
          <a:p>
            <a:pPr algn="l" marL="497089" indent="-248544" lvl="1">
              <a:lnSpc>
                <a:spcPts val="3177"/>
              </a:lnSpc>
              <a:buFont typeface="Arial"/>
              <a:buChar char="•"/>
            </a:pPr>
            <a:r>
              <a:rPr lang="en-US" sz="2302">
                <a:solidFill>
                  <a:srgbClr val="FFFFFF"/>
                </a:solidFill>
                <a:latin typeface="Almarai"/>
                <a:ea typeface="Almarai"/>
                <a:cs typeface="Almarai"/>
                <a:sym typeface="Almarai"/>
              </a:rPr>
              <a:t>Jaipur has the highest passenger, while Coimbatore is the least-performing.</a:t>
            </a:r>
          </a:p>
          <a:p>
            <a:pPr algn="l" marL="497089" indent="-248544" lvl="1">
              <a:lnSpc>
                <a:spcPts val="3177"/>
              </a:lnSpc>
              <a:spcBef>
                <a:spcPct val="0"/>
              </a:spcBef>
              <a:buFont typeface="Arial"/>
              <a:buChar char="•"/>
            </a:pPr>
            <a:r>
              <a:rPr lang="en-US" sz="2302">
                <a:solidFill>
                  <a:srgbClr val="FFFFFF"/>
                </a:solidFill>
                <a:latin typeface="Almarai"/>
                <a:ea typeface="Almarai"/>
                <a:cs typeface="Almarai"/>
                <a:sym typeface="Almarai"/>
              </a:rPr>
              <a:t>New passenger acquisition exceeds retention across all cities.</a:t>
            </a:r>
          </a:p>
        </p:txBody>
      </p:sp>
      <p:sp>
        <p:nvSpPr>
          <p:cNvPr name="TextBox 16" id="16"/>
          <p:cNvSpPr txBox="true"/>
          <p:nvPr/>
        </p:nvSpPr>
        <p:spPr>
          <a:xfrm rot="0">
            <a:off x="1630890" y="984914"/>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08</a:t>
            </a:r>
          </a:p>
        </p:txBody>
      </p:sp>
      <p:sp>
        <p:nvSpPr>
          <p:cNvPr name="TextBox 17" id="17"/>
          <p:cNvSpPr txBox="true"/>
          <p:nvPr/>
        </p:nvSpPr>
        <p:spPr>
          <a:xfrm rot="0">
            <a:off x="1473780" y="2859186"/>
            <a:ext cx="6310260" cy="538063"/>
          </a:xfrm>
          <a:prstGeom prst="rect">
            <a:avLst/>
          </a:prstGeom>
        </p:spPr>
        <p:txBody>
          <a:bodyPr anchor="t" rtlCol="false" tIns="0" lIns="0" bIns="0" rIns="0">
            <a:spAutoFit/>
          </a:bodyPr>
          <a:lstStyle/>
          <a:p>
            <a:pPr algn="l" marL="0" indent="0" lvl="0">
              <a:lnSpc>
                <a:spcPts val="4203"/>
              </a:lnSpc>
              <a:spcBef>
                <a:spcPct val="0"/>
              </a:spcBef>
            </a:pPr>
            <a:r>
              <a:rPr lang="en-US" b="true" sz="3046">
                <a:solidFill>
                  <a:srgbClr val="17E3B2"/>
                </a:solidFill>
                <a:latin typeface="Almarai Bold"/>
                <a:ea typeface="Almarai Bold"/>
                <a:cs typeface="Almarai Bold"/>
                <a:sym typeface="Almarai Bold"/>
              </a:rPr>
              <a:t>City-Level Insights: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0">
            <a:off x="-5173055" y="-2043171"/>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674649" y="693075"/>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140913" y="912283"/>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867404" y="2095816"/>
            <a:ext cx="15541186"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Optimized Fleet and Resource Allocation Strategy</a:t>
            </a:r>
          </a:p>
        </p:txBody>
      </p:sp>
      <p:sp>
        <p:nvSpPr>
          <p:cNvPr name="TextBox 11" id="11"/>
          <p:cNvSpPr txBox="true"/>
          <p:nvPr/>
        </p:nvSpPr>
        <p:spPr>
          <a:xfrm rot="0">
            <a:off x="1674649" y="3245293"/>
            <a:ext cx="15541186" cy="58601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Seasonal Demand Management:</a:t>
            </a:r>
          </a:p>
          <a:p>
            <a:pPr algn="l" marL="1036320" indent="-345440" lvl="2">
              <a:lnSpc>
                <a:spcPts val="3311"/>
              </a:lnSpc>
              <a:buFont typeface="Arial"/>
              <a:buChar char="⚬"/>
            </a:pPr>
            <a:r>
              <a:rPr lang="en-US" sz="2400">
                <a:solidFill>
                  <a:srgbClr val="FFFFFF"/>
                </a:solidFill>
                <a:latin typeface="Almarai"/>
                <a:ea typeface="Almarai"/>
                <a:cs typeface="Almarai"/>
                <a:sym typeface="Almarai"/>
              </a:rPr>
              <a:t>Increase fleet availability and optimize resources during peak months (e.g., February, April-May for cities like Jaipur, Lucknow, Surat, Kochi, and Indore) to ensure sufficient capacity to meet high demand, especially in tourism-heavy and business-centric cities.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In low-demand months (e.g., June, January), reduce operational costs by temporarily scaling down fleet availability, leveraging dynamic pricing, and introducing promotional offers to stimulate demand.</a:t>
            </a:r>
          </a:p>
          <a:p>
            <a:pPr algn="l" marL="518160" indent="-259080" lvl="1">
              <a:lnSpc>
                <a:spcPts val="3311"/>
              </a:lnSpc>
              <a:buFont typeface="Arial"/>
              <a:buChar char="•"/>
            </a:pPr>
            <a:r>
              <a:rPr lang="en-US" sz="2400">
                <a:solidFill>
                  <a:srgbClr val="FFFFFF"/>
                </a:solidFill>
                <a:latin typeface="Almarai"/>
                <a:ea typeface="Almarai"/>
                <a:cs typeface="Almarai"/>
                <a:sym typeface="Almarai"/>
              </a:rPr>
              <a:t>Weekend vs. Weekday Focus: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Tourism Cities (Jaipur, Kochi, Mysore): Prioritize fleet availability during weekends to accommodate leisure travelers. Offer weekend promotions or family packages to increase trip volume.</a:t>
            </a:r>
          </a:p>
          <a:p>
            <a:pPr algn="l" marL="1036320" indent="-345440" lvl="2">
              <a:lnSpc>
                <a:spcPts val="3311"/>
              </a:lnSpc>
              <a:buFont typeface="Arial"/>
              <a:buChar char="⚬"/>
            </a:pPr>
            <a:r>
              <a:rPr lang="en-US" sz="2400">
                <a:solidFill>
                  <a:srgbClr val="FFFFFF"/>
                </a:solidFill>
                <a:latin typeface="Almarai"/>
                <a:ea typeface="Almarai"/>
                <a:cs typeface="Almarai"/>
                <a:sym typeface="Almarai"/>
              </a:rPr>
              <a:t>Business-Centric Cities (Lucknow, Surat, Vadodara): Ensure higher fleet availability during weekdays, specifically targeting corporate travelers and office-goers. Subscription or loyalty models can be introduced to retain regular commuters.</a:t>
            </a:r>
          </a:p>
          <a:p>
            <a:pPr algn="l" marL="1036320" indent="-345440" lvl="2">
              <a:lnSpc>
                <a:spcPts val="3311"/>
              </a:lnSpc>
              <a:spcBef>
                <a:spcPct val="0"/>
              </a:spcBef>
              <a:buFont typeface="Arial"/>
              <a:buChar char="⚬"/>
            </a:pPr>
            <a:r>
              <a:rPr lang="en-US" sz="2400">
                <a:solidFill>
                  <a:srgbClr val="FFFFFF"/>
                </a:solidFill>
                <a:latin typeface="Almarai"/>
                <a:ea typeface="Almarai"/>
                <a:cs typeface="Almarai"/>
                <a:sym typeface="Almarai"/>
              </a:rPr>
              <a:t>Balanced Cities (Indore, Chandigarh): Implement a flexible approach with dynamic pricing strategies to cater to both weekday and weekend demands.</a:t>
            </a:r>
          </a:p>
        </p:txBody>
      </p:sp>
      <p:sp>
        <p:nvSpPr>
          <p:cNvPr name="TextBox 12" id="12"/>
          <p:cNvSpPr txBox="true"/>
          <p:nvPr/>
        </p:nvSpPr>
        <p:spPr>
          <a:xfrm rot="0">
            <a:off x="1558938" y="835926"/>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
        <p:nvSpPr>
          <p:cNvPr name="TextBox 13" id="13"/>
          <p:cNvSpPr txBox="true"/>
          <p:nvPr/>
        </p:nvSpPr>
        <p:spPr>
          <a:xfrm rot="0">
            <a:off x="1867404" y="2772853"/>
            <a:ext cx="15541186"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Focus Areas: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0">
            <a:off x="-5173055" y="-2043171"/>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674649" y="693075"/>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140913" y="912283"/>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867404" y="2095816"/>
            <a:ext cx="15541186"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Targeted Marketing and Customer Engagement</a:t>
            </a:r>
          </a:p>
        </p:txBody>
      </p:sp>
      <p:sp>
        <p:nvSpPr>
          <p:cNvPr name="TextBox 11" id="11"/>
          <p:cNvSpPr txBox="true"/>
          <p:nvPr/>
        </p:nvSpPr>
        <p:spPr>
          <a:xfrm rot="0">
            <a:off x="1674649" y="3245293"/>
            <a:ext cx="16062026" cy="66983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City-Specific Campaigns: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Tourism-Centric Cities (Jaipur, Kochi, Mysore): Focus on holiday packages, local event tie-ups, and special seasonal offers to engage repeat customers. Leverage local hotel and tourism partnerships to attract both first-time and repeat customers during peak travel seasons.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Business Cities (Lucknow, Surat): Promote corporate ride packages, office commutes, and loyalty programs to encourage repeat usage from frequent business travelers.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Low Weekend Demand Cities (Coimbatore, Visakhapatnam): Run targeted campaigns for weekend getaways, with special offers like discounts, event partnerships, or group deals to attract more passengers during off-peak weekends.</a:t>
            </a:r>
          </a:p>
          <a:p>
            <a:pPr algn="l" marL="518160" indent="-259080" lvl="1">
              <a:lnSpc>
                <a:spcPts val="3311"/>
              </a:lnSpc>
              <a:buFont typeface="Arial"/>
              <a:buChar char="•"/>
            </a:pPr>
            <a:r>
              <a:rPr lang="en-US" sz="2400">
                <a:solidFill>
                  <a:srgbClr val="FFFFFF"/>
                </a:solidFill>
                <a:latin typeface="Almarai"/>
                <a:ea typeface="Almarai"/>
                <a:cs typeface="Almarai"/>
                <a:sym typeface="Almarai"/>
              </a:rPr>
              <a:t>Repeat Passenger Engagement:</a:t>
            </a:r>
          </a:p>
          <a:p>
            <a:pPr algn="l" marL="1036320" indent="-345440" lvl="2">
              <a:lnSpc>
                <a:spcPts val="3311"/>
              </a:lnSpc>
              <a:buFont typeface="Arial"/>
              <a:buChar char="⚬"/>
            </a:pPr>
            <a:r>
              <a:rPr lang="en-US" sz="2400">
                <a:solidFill>
                  <a:srgbClr val="FFFFFF"/>
                </a:solidFill>
                <a:latin typeface="Almarai"/>
                <a:ea typeface="Almarai"/>
                <a:cs typeface="Almarai"/>
                <a:sym typeface="Almarai"/>
              </a:rPr>
              <a:t>Mysore &amp; Coimbatore: Implement loyalty programs, referral bonuses, or special offers to encourage repeat business. Focus on increasing repeat passenger rates (RPR) through personalized offers and better service quality.</a:t>
            </a:r>
          </a:p>
          <a:p>
            <a:pPr algn="l" marL="1036320" indent="-345440" lvl="2">
              <a:lnSpc>
                <a:spcPts val="3311"/>
              </a:lnSpc>
              <a:buFont typeface="Arial"/>
              <a:buChar char="⚬"/>
            </a:pPr>
            <a:r>
              <a:rPr lang="en-US" sz="2400">
                <a:solidFill>
                  <a:srgbClr val="FFFFFF"/>
                </a:solidFill>
                <a:latin typeface="Almarai"/>
                <a:ea typeface="Almarai"/>
                <a:cs typeface="Almarai"/>
                <a:sym typeface="Almarai"/>
              </a:rPr>
              <a:t>Jaipur &amp; Lucknow: Offer additional rewards or premium services for high-frequency riders, ensuring they continue to engage with the service regularly. Target RPR peaks in May by offering loyalty rewards or seasonal promotions.</a:t>
            </a:r>
          </a:p>
          <a:p>
            <a:pPr algn="l" marL="1036320" indent="-345440" lvl="2">
              <a:lnSpc>
                <a:spcPts val="3311"/>
              </a:lnSpc>
              <a:spcBef>
                <a:spcPct val="0"/>
              </a:spcBef>
              <a:buFont typeface="Arial"/>
              <a:buChar char="⚬"/>
            </a:pPr>
            <a:r>
              <a:rPr lang="en-US" sz="2400">
                <a:solidFill>
                  <a:srgbClr val="FFFFFF"/>
                </a:solidFill>
                <a:latin typeface="Almarai"/>
                <a:ea typeface="Almarai"/>
                <a:cs typeface="Almarai"/>
                <a:sym typeface="Almarai"/>
              </a:rPr>
              <a:t>All Cities: Focus on post-trip customer satisfaction surveys to improve service quality and to gather insights into passengers’ preferences and areas of improvement.</a:t>
            </a:r>
          </a:p>
        </p:txBody>
      </p:sp>
      <p:sp>
        <p:nvSpPr>
          <p:cNvPr name="TextBox 12" id="12"/>
          <p:cNvSpPr txBox="true"/>
          <p:nvPr/>
        </p:nvSpPr>
        <p:spPr>
          <a:xfrm rot="0">
            <a:off x="1558938" y="835926"/>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
        <p:nvSpPr>
          <p:cNvPr name="TextBox 13" id="13"/>
          <p:cNvSpPr txBox="true"/>
          <p:nvPr/>
        </p:nvSpPr>
        <p:spPr>
          <a:xfrm rot="0">
            <a:off x="1867404" y="2772853"/>
            <a:ext cx="15541186"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Focus Areas: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0">
            <a:off x="-5173055" y="-2043171"/>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674649" y="693075"/>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140913" y="912283"/>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867404" y="2095816"/>
            <a:ext cx="15541186"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 Pricing and Revenue Maximization Strategies</a:t>
            </a:r>
          </a:p>
        </p:txBody>
      </p:sp>
      <p:sp>
        <p:nvSpPr>
          <p:cNvPr name="TextBox 11" id="11"/>
          <p:cNvSpPr txBox="true"/>
          <p:nvPr/>
        </p:nvSpPr>
        <p:spPr>
          <a:xfrm rot="0">
            <a:off x="1674649" y="3245293"/>
            <a:ext cx="16062026" cy="41837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Dynamic Pricing:</a:t>
            </a:r>
          </a:p>
          <a:p>
            <a:pPr algn="l" marL="1036320" indent="-345440" lvl="2">
              <a:lnSpc>
                <a:spcPts val="3311"/>
              </a:lnSpc>
              <a:buFont typeface="Arial"/>
              <a:buChar char="⚬"/>
            </a:pPr>
            <a:r>
              <a:rPr lang="en-US" sz="2400">
                <a:solidFill>
                  <a:srgbClr val="FFFFFF"/>
                </a:solidFill>
                <a:latin typeface="Almarai"/>
                <a:ea typeface="Almarai"/>
                <a:cs typeface="Almarai"/>
                <a:sym typeface="Almarai"/>
              </a:rPr>
              <a:t>Implement surge pricing in peak demand months like February, April-May to maximize revenue from tourism and business travelers. Use dynamic pricing during weekends in cities with heavy tourist traffic and adjust during slower weekdays.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Offer off-peak discounts or incentives in low-demand months (June, January) to maintain resource utilization and minimize fleet idleness.</a:t>
            </a:r>
          </a:p>
          <a:p>
            <a:pPr algn="l" marL="518160" indent="-259080" lvl="1">
              <a:lnSpc>
                <a:spcPts val="3311"/>
              </a:lnSpc>
              <a:buFont typeface="Arial"/>
              <a:buChar char="•"/>
            </a:pPr>
            <a:r>
              <a:rPr lang="en-US" sz="2400">
                <a:solidFill>
                  <a:srgbClr val="FFFFFF"/>
                </a:solidFill>
                <a:latin typeface="Almarai"/>
                <a:ea typeface="Almarai"/>
                <a:cs typeface="Almarai"/>
                <a:sym typeface="Almarai"/>
              </a:rPr>
              <a:t>Corporate and Subscription Packages:</a:t>
            </a:r>
          </a:p>
          <a:p>
            <a:pPr algn="l" marL="1036320" indent="-345440" lvl="2">
              <a:lnSpc>
                <a:spcPts val="3311"/>
              </a:lnSpc>
              <a:spcBef>
                <a:spcPct val="0"/>
              </a:spcBef>
              <a:buFont typeface="Arial"/>
              <a:buChar char="⚬"/>
            </a:pPr>
            <a:r>
              <a:rPr lang="en-US" sz="2400">
                <a:solidFill>
                  <a:srgbClr val="FFFFFF"/>
                </a:solidFill>
                <a:latin typeface="Almarai"/>
                <a:ea typeface="Almarai"/>
                <a:cs typeface="Almarai"/>
                <a:sym typeface="Almarai"/>
              </a:rPr>
              <a:t>Introduce subscription-based pricing models targeting regular commuters, especially in business-heavy cities like Lucknow, Surat, and Vadodara. Offer bulk travel packages or discounted corporate rides to ensure consistent weekday demand.</a:t>
            </a:r>
          </a:p>
        </p:txBody>
      </p:sp>
      <p:sp>
        <p:nvSpPr>
          <p:cNvPr name="TextBox 12" id="12"/>
          <p:cNvSpPr txBox="true"/>
          <p:nvPr/>
        </p:nvSpPr>
        <p:spPr>
          <a:xfrm rot="0">
            <a:off x="1558938" y="835926"/>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
        <p:nvSpPr>
          <p:cNvPr name="TextBox 13" id="13"/>
          <p:cNvSpPr txBox="true"/>
          <p:nvPr/>
        </p:nvSpPr>
        <p:spPr>
          <a:xfrm rot="0">
            <a:off x="1867404" y="2772853"/>
            <a:ext cx="15541186"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Focus Areas: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0">
            <a:off x="-5173055" y="-2043171"/>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674649" y="693075"/>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140913" y="912283"/>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867404" y="2095816"/>
            <a:ext cx="15541186"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Customer Satisfaction and Ratings Improvement</a:t>
            </a:r>
          </a:p>
        </p:txBody>
      </p:sp>
      <p:sp>
        <p:nvSpPr>
          <p:cNvPr name="TextBox 11" id="11"/>
          <p:cNvSpPr txBox="true"/>
          <p:nvPr/>
        </p:nvSpPr>
        <p:spPr>
          <a:xfrm rot="0">
            <a:off x="1674649" y="3245293"/>
            <a:ext cx="16062026" cy="29264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Service Quality Enhancement:</a:t>
            </a:r>
          </a:p>
          <a:p>
            <a:pPr algn="l" marL="1036320" indent="-345440" lvl="2">
              <a:lnSpc>
                <a:spcPts val="3311"/>
              </a:lnSpc>
              <a:buFont typeface="Arial"/>
              <a:buChar char="⚬"/>
            </a:pPr>
            <a:r>
              <a:rPr lang="en-US" sz="2400">
                <a:solidFill>
                  <a:srgbClr val="FFFFFF"/>
                </a:solidFill>
                <a:latin typeface="Almarai"/>
                <a:ea typeface="Almarai"/>
                <a:cs typeface="Almarai"/>
                <a:sym typeface="Almarai"/>
              </a:rPr>
              <a:t>To improve passenger ratings, particularly in cities like Vadodara, Lucknow, and Surat, invest in driver training programs, improve vehicle conditions, and ensure prompt service to address customer dissatisfaction.</a:t>
            </a:r>
          </a:p>
          <a:p>
            <a:pPr algn="l" marL="1036320" indent="-345440" lvl="2">
              <a:lnSpc>
                <a:spcPts val="3311"/>
              </a:lnSpc>
              <a:buFont typeface="Arial"/>
              <a:buChar char="⚬"/>
            </a:pPr>
            <a:r>
              <a:rPr lang="en-US" sz="2400">
                <a:solidFill>
                  <a:srgbClr val="FFFFFF"/>
                </a:solidFill>
                <a:latin typeface="Almarai"/>
                <a:ea typeface="Almarai"/>
                <a:cs typeface="Almarai"/>
                <a:sym typeface="Almarai"/>
              </a:rPr>
              <a:t>Maintain high standards in tourism-heavy cities like Jaipur and Kochi, focusing on offering superior service and customer experience to ensure repeat passengers and positive ratings.</a:t>
            </a:r>
          </a:p>
          <a:p>
            <a:pPr algn="l" marL="1036320" indent="-345440" lvl="2">
              <a:lnSpc>
                <a:spcPts val="3311"/>
              </a:lnSpc>
              <a:spcBef>
                <a:spcPct val="0"/>
              </a:spcBef>
              <a:buFont typeface="Arial"/>
              <a:buChar char="⚬"/>
            </a:pPr>
            <a:r>
              <a:rPr lang="en-US" sz="2400">
                <a:solidFill>
                  <a:srgbClr val="FFFFFF"/>
                </a:solidFill>
                <a:latin typeface="Almarai"/>
                <a:ea typeface="Almarai"/>
                <a:cs typeface="Almarai"/>
                <a:sym typeface="Almarai"/>
              </a:rPr>
              <a:t>Surveys and Feedback: Implement a data-driven feedback mechanism to understand passengers' concerns, improving satisfaction in underperforming cities.</a:t>
            </a:r>
          </a:p>
        </p:txBody>
      </p:sp>
      <p:sp>
        <p:nvSpPr>
          <p:cNvPr name="TextBox 12" id="12"/>
          <p:cNvSpPr txBox="true"/>
          <p:nvPr/>
        </p:nvSpPr>
        <p:spPr>
          <a:xfrm rot="0">
            <a:off x="1558938" y="835926"/>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
        <p:nvSpPr>
          <p:cNvPr name="TextBox 13" id="13"/>
          <p:cNvSpPr txBox="true"/>
          <p:nvPr/>
        </p:nvSpPr>
        <p:spPr>
          <a:xfrm rot="0">
            <a:off x="1867404" y="2772853"/>
            <a:ext cx="15541186"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Focus Areas: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0">
            <a:off x="-5173055" y="-2043171"/>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674649" y="693075"/>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140913" y="912283"/>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867404" y="2095816"/>
            <a:ext cx="15541186"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 Repeat Passenger Rate (RPR%) Strategy</a:t>
            </a:r>
          </a:p>
        </p:txBody>
      </p:sp>
      <p:sp>
        <p:nvSpPr>
          <p:cNvPr name="TextBox 11" id="11"/>
          <p:cNvSpPr txBox="true"/>
          <p:nvPr/>
        </p:nvSpPr>
        <p:spPr>
          <a:xfrm rot="0">
            <a:off x="1674649" y="3245293"/>
            <a:ext cx="16062026" cy="25073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Increase Repeat Passenger Rate in Low-Performing Cities: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Focus on Mysore and Jaipur, where repeat engagement is low. Leverage loyalty programs, targeted discounts, and personalized services to drive higher RPR.</a:t>
            </a:r>
          </a:p>
          <a:p>
            <a:pPr algn="l" marL="518160" indent="-259080" lvl="1">
              <a:lnSpc>
                <a:spcPts val="3311"/>
              </a:lnSpc>
              <a:buFont typeface="Arial"/>
              <a:buChar char="•"/>
            </a:pPr>
            <a:r>
              <a:rPr lang="en-US" sz="2400">
                <a:solidFill>
                  <a:srgbClr val="FFFFFF"/>
                </a:solidFill>
                <a:latin typeface="Almarai"/>
                <a:ea typeface="Almarai"/>
                <a:cs typeface="Almarai"/>
                <a:sym typeface="Almarai"/>
              </a:rPr>
              <a:t>Capitalize on Peak Repeat Passenger Periods (May):</a:t>
            </a:r>
          </a:p>
          <a:p>
            <a:pPr algn="l" marL="1036320" indent="-345440" lvl="2">
              <a:lnSpc>
                <a:spcPts val="3311"/>
              </a:lnSpc>
              <a:spcBef>
                <a:spcPct val="0"/>
              </a:spcBef>
              <a:buFont typeface="Arial"/>
              <a:buChar char="⚬"/>
            </a:pPr>
            <a:r>
              <a:rPr lang="en-US" sz="2400">
                <a:solidFill>
                  <a:srgbClr val="FFFFFF"/>
                </a:solidFill>
                <a:latin typeface="Almarai"/>
                <a:ea typeface="Almarai"/>
                <a:cs typeface="Almarai"/>
                <a:sym typeface="Almarai"/>
              </a:rPr>
              <a:t>Surat and Lucknow show peak RPR% in May, and Goodcabs should run seasonal promotions or rewards during this time to maximize repeat business.</a:t>
            </a:r>
          </a:p>
        </p:txBody>
      </p:sp>
      <p:sp>
        <p:nvSpPr>
          <p:cNvPr name="TextBox 12" id="12"/>
          <p:cNvSpPr txBox="true"/>
          <p:nvPr/>
        </p:nvSpPr>
        <p:spPr>
          <a:xfrm rot="0">
            <a:off x="1558938" y="835926"/>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
        <p:nvSpPr>
          <p:cNvPr name="TextBox 13" id="13"/>
          <p:cNvSpPr txBox="true"/>
          <p:nvPr/>
        </p:nvSpPr>
        <p:spPr>
          <a:xfrm rot="0">
            <a:off x="1867404" y="2772853"/>
            <a:ext cx="15541186" cy="520065"/>
          </a:xfrm>
          <a:prstGeom prst="rect">
            <a:avLst/>
          </a:prstGeom>
        </p:spPr>
        <p:txBody>
          <a:bodyPr anchor="t" rtlCol="false" tIns="0" lIns="0" bIns="0" rIns="0">
            <a:spAutoFit/>
          </a:bodyPr>
          <a:lstStyle/>
          <a:p>
            <a:pPr algn="l" marL="0" indent="0" lvl="0">
              <a:lnSpc>
                <a:spcPts val="4140"/>
              </a:lnSpc>
              <a:spcBef>
                <a:spcPct val="0"/>
              </a:spcBef>
            </a:pPr>
            <a:r>
              <a:rPr lang="en-US" b="true" sz="3000">
                <a:solidFill>
                  <a:srgbClr val="17E3B2"/>
                </a:solidFill>
                <a:latin typeface="Almarai Bold"/>
                <a:ea typeface="Almarai Bold"/>
                <a:cs typeface="Almarai Bold"/>
                <a:sym typeface="Almarai Bold"/>
              </a:rPr>
              <a:t>Focus Areas: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0">
            <a:off x="-5173055" y="-2043171"/>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724252" y="668273"/>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190517" y="887481"/>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917008" y="2159796"/>
            <a:ext cx="15541186"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Factors Influencing Repeat Passenger Rates (RPR)</a:t>
            </a:r>
          </a:p>
        </p:txBody>
      </p:sp>
      <p:sp>
        <p:nvSpPr>
          <p:cNvPr name="TextBox 11" id="11"/>
          <p:cNvSpPr txBox="true"/>
          <p:nvPr/>
        </p:nvSpPr>
        <p:spPr>
          <a:xfrm rot="0">
            <a:off x="1724252" y="3066195"/>
            <a:ext cx="14715778" cy="50219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Insights: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Quality of Service: Cities with higher repeat passenger rates (e.g., Surat, Lucknow) indicate that service quality plays a significant role in fostering loyalty. Passengers in these cities may be more likely to return if they perceive the service as reliable and high-quality.</a:t>
            </a:r>
          </a:p>
          <a:p>
            <a:pPr algn="l" marL="1036320" indent="-345440" lvl="2">
              <a:lnSpc>
                <a:spcPts val="3311"/>
              </a:lnSpc>
              <a:buFont typeface="Arial"/>
              <a:buChar char="⚬"/>
            </a:pPr>
            <a:r>
              <a:rPr lang="en-US" sz="2400">
                <a:solidFill>
                  <a:srgbClr val="FFFFFF"/>
                </a:solidFill>
                <a:latin typeface="Almarai"/>
                <a:ea typeface="Almarai"/>
                <a:cs typeface="Almarai"/>
                <a:sym typeface="Almarai"/>
              </a:rPr>
              <a:t>Competitive Pricing: In cities with lower RPR (e.g., Mysore, Jaipur), pricing might be a factor. Offering competitive pricing, particularly for repeat customers, can increase RPR.</a:t>
            </a:r>
          </a:p>
          <a:p>
            <a:pPr algn="l" marL="1036320" indent="-345440" lvl="2">
              <a:lnSpc>
                <a:spcPts val="3311"/>
              </a:lnSpc>
              <a:buFont typeface="Arial"/>
              <a:buChar char="⚬"/>
            </a:pPr>
            <a:r>
              <a:rPr lang="en-US" sz="2400">
                <a:solidFill>
                  <a:srgbClr val="FFFFFF"/>
                </a:solidFill>
                <a:latin typeface="Almarai"/>
                <a:ea typeface="Almarai"/>
                <a:cs typeface="Almarai"/>
                <a:sym typeface="Almarai"/>
              </a:rPr>
              <a:t>City Demographics: Business-centric cities (Lucknow, Surat) often have higher repeat rates due to regular commuters, while tourism-heavy cities (Jaipur, Kochi) may see seasonal peaks but lower repeat engagement.</a:t>
            </a:r>
          </a:p>
          <a:p>
            <a:pPr algn="l" marL="518160" indent="-259080" lvl="1">
              <a:lnSpc>
                <a:spcPts val="3311"/>
              </a:lnSpc>
              <a:buFont typeface="Arial"/>
              <a:buChar char="•"/>
            </a:pPr>
            <a:r>
              <a:rPr lang="en-US" sz="2400">
                <a:solidFill>
                  <a:srgbClr val="FFFFFF"/>
                </a:solidFill>
                <a:latin typeface="Almarai"/>
                <a:ea typeface="Almarai"/>
                <a:cs typeface="Almarai"/>
                <a:sym typeface="Almarai"/>
              </a:rPr>
              <a:t>Recommendations:</a:t>
            </a:r>
          </a:p>
          <a:p>
            <a:pPr algn="l" marL="1036320" indent="-345440" lvl="2">
              <a:lnSpc>
                <a:spcPts val="3311"/>
              </a:lnSpc>
              <a:spcBef>
                <a:spcPct val="0"/>
              </a:spcBef>
              <a:buFont typeface="Arial"/>
              <a:buChar char="⚬"/>
            </a:pPr>
            <a:r>
              <a:rPr lang="en-US" sz="2400">
                <a:solidFill>
                  <a:srgbClr val="FFFFFF"/>
                </a:solidFill>
                <a:latin typeface="Almarai"/>
                <a:ea typeface="Almarai"/>
                <a:cs typeface="Almarai"/>
                <a:sym typeface="Almarai"/>
              </a:rPr>
              <a:t>Target quality of service improvements in cities with lower RPR, while integrating pricing strategies (e.g., bulk discounts, loyalty rewards) to improve engagement.</a:t>
            </a:r>
          </a:p>
        </p:txBody>
      </p:sp>
      <p:sp>
        <p:nvSpPr>
          <p:cNvPr name="TextBox 12" id="12"/>
          <p:cNvSpPr txBox="true"/>
          <p:nvPr/>
        </p:nvSpPr>
        <p:spPr>
          <a:xfrm rot="0">
            <a:off x="1608541" y="811124"/>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0">
            <a:off x="-5173055" y="-2043171"/>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798658" y="778430"/>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264923" y="997639"/>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798658" y="2407815"/>
            <a:ext cx="15541186"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Tourism vs. Business Demand Impact</a:t>
            </a:r>
          </a:p>
        </p:txBody>
      </p:sp>
      <p:sp>
        <p:nvSpPr>
          <p:cNvPr name="TextBox 11" id="11"/>
          <p:cNvSpPr txBox="true"/>
          <p:nvPr/>
        </p:nvSpPr>
        <p:spPr>
          <a:xfrm rot="0">
            <a:off x="1798658" y="3314214"/>
            <a:ext cx="13821334" cy="41837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Insights: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Tourism Demand: Jaipur, Kochi, Mysore show strong demand during peak tourism seasons. Local festivals, cultural events, and peak holiday months directly influence trip volume.</a:t>
            </a:r>
          </a:p>
          <a:p>
            <a:pPr algn="l" marL="1036320" indent="-345440" lvl="2">
              <a:lnSpc>
                <a:spcPts val="3311"/>
              </a:lnSpc>
              <a:buFont typeface="Arial"/>
              <a:buChar char="⚬"/>
            </a:pPr>
            <a:r>
              <a:rPr lang="en-US" sz="2400">
                <a:solidFill>
                  <a:srgbClr val="FFFFFF"/>
                </a:solidFill>
                <a:latin typeface="Almarai"/>
                <a:ea typeface="Almarai"/>
                <a:cs typeface="Almarai"/>
                <a:sym typeface="Almarai"/>
              </a:rPr>
              <a:t>Business Demand: Lucknow, Surat, Vadodara exhibit high weekday demand due to commuting and business travel.</a:t>
            </a:r>
          </a:p>
          <a:p>
            <a:pPr algn="l" marL="518160" indent="-259080" lvl="1">
              <a:lnSpc>
                <a:spcPts val="3311"/>
              </a:lnSpc>
              <a:buFont typeface="Arial"/>
              <a:buChar char="•"/>
            </a:pPr>
            <a:r>
              <a:rPr lang="en-US" sz="2400">
                <a:solidFill>
                  <a:srgbClr val="FFFFFF"/>
                </a:solidFill>
                <a:latin typeface="Almarai"/>
                <a:ea typeface="Almarai"/>
                <a:cs typeface="Almarai"/>
                <a:sym typeface="Almarai"/>
              </a:rPr>
              <a:t>Recommendations: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Tailor marketing efforts for tourism cities around local festivals, long weekends, and peak seasons to increase trip volume.</a:t>
            </a:r>
          </a:p>
          <a:p>
            <a:pPr algn="l" marL="1036320" indent="-345440" lvl="2">
              <a:lnSpc>
                <a:spcPts val="3311"/>
              </a:lnSpc>
              <a:buFont typeface="Arial"/>
              <a:buChar char="⚬"/>
            </a:pPr>
            <a:r>
              <a:rPr lang="en-US" sz="2400">
                <a:solidFill>
                  <a:srgbClr val="FFFFFF"/>
                </a:solidFill>
                <a:latin typeface="Almarai"/>
                <a:ea typeface="Almarai"/>
                <a:cs typeface="Almarai"/>
                <a:sym typeface="Almarai"/>
              </a:rPr>
              <a:t>In business cities, focus on corporate partnerships and weekday commuter packages to ensure consistent trip volume throughout the year.</a:t>
            </a:r>
          </a:p>
        </p:txBody>
      </p:sp>
      <p:sp>
        <p:nvSpPr>
          <p:cNvPr name="TextBox 12" id="12"/>
          <p:cNvSpPr txBox="true"/>
          <p:nvPr/>
        </p:nvSpPr>
        <p:spPr>
          <a:xfrm rot="0">
            <a:off x="1682947" y="921282"/>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0">
            <a:off x="-5173055" y="-2043171"/>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983115" y="569065"/>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449380" y="788273"/>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983115" y="2000211"/>
            <a:ext cx="15541186"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Emerging Mobility Trends and Goodcabs' Adaptation</a:t>
            </a:r>
          </a:p>
        </p:txBody>
      </p:sp>
      <p:sp>
        <p:nvSpPr>
          <p:cNvPr name="TextBox 11" id="11"/>
          <p:cNvSpPr txBox="true"/>
          <p:nvPr/>
        </p:nvSpPr>
        <p:spPr>
          <a:xfrm rot="0">
            <a:off x="1983115" y="2906610"/>
            <a:ext cx="13821334" cy="37646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Insights: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The rise of electric vehicles (EVs) and eco-friendly mobility initiatives is gaining momentum in tier-2 cities. There is increasing awareness about sustainability, especially among environmentally-conscious commuters.</a:t>
            </a:r>
          </a:p>
          <a:p>
            <a:pPr algn="l" marL="518160" indent="-259080" lvl="1">
              <a:lnSpc>
                <a:spcPts val="3311"/>
              </a:lnSpc>
              <a:buFont typeface="Arial"/>
              <a:buChar char="•"/>
            </a:pPr>
            <a:r>
              <a:rPr lang="en-US" sz="2400">
                <a:solidFill>
                  <a:srgbClr val="FFFFFF"/>
                </a:solidFill>
                <a:latin typeface="Almarai"/>
                <a:ea typeface="Almarai"/>
                <a:cs typeface="Almarai"/>
                <a:sym typeface="Almarai"/>
              </a:rPr>
              <a:t>Recommendations: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Integrate Electric Vehicles (EVs) into Goodcabs' fleet, especially in cities with growing environmental awareness or where government incentives exist.</a:t>
            </a:r>
          </a:p>
          <a:p>
            <a:pPr algn="l" marL="1036320" indent="-345440" lvl="2">
              <a:lnSpc>
                <a:spcPts val="3311"/>
              </a:lnSpc>
              <a:buFont typeface="Arial"/>
              <a:buChar char="⚬"/>
            </a:pPr>
            <a:r>
              <a:rPr lang="en-US" sz="2400">
                <a:solidFill>
                  <a:srgbClr val="FFFFFF"/>
                </a:solidFill>
                <a:latin typeface="Almarai"/>
                <a:ea typeface="Almarai"/>
                <a:cs typeface="Almarai"/>
                <a:sym typeface="Almarai"/>
              </a:rPr>
              <a:t>Promote green energy solutions and advertise the transition to electric vehicles to attract eco-conscious customers.</a:t>
            </a:r>
          </a:p>
        </p:txBody>
      </p:sp>
      <p:sp>
        <p:nvSpPr>
          <p:cNvPr name="TextBox 12" id="12"/>
          <p:cNvSpPr txBox="true"/>
          <p:nvPr/>
        </p:nvSpPr>
        <p:spPr>
          <a:xfrm rot="0">
            <a:off x="1867404" y="711917"/>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16911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005391" y="-56898"/>
            <a:ext cx="12010783" cy="10400796"/>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02591" t="0" r="-102591" b="0"/>
              </a:stretch>
            </a:blipFill>
          </p:spPr>
        </p:sp>
      </p:grpSp>
      <p:grpSp>
        <p:nvGrpSpPr>
          <p:cNvPr name="Group 5" id="5"/>
          <p:cNvGrpSpPr/>
          <p:nvPr/>
        </p:nvGrpSpPr>
        <p:grpSpPr>
          <a:xfrm rot="0">
            <a:off x="-4976691" y="-56898"/>
            <a:ext cx="12010783" cy="10400796"/>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02591" t="0" r="-102591" b="0"/>
              </a:stretch>
            </a:blipFill>
          </p:spPr>
        </p:sp>
      </p:grpSp>
      <p:grpSp>
        <p:nvGrpSpPr>
          <p:cNvPr name="Group 7" id="7"/>
          <p:cNvGrpSpPr/>
          <p:nvPr/>
        </p:nvGrpSpPr>
        <p:grpSpPr>
          <a:xfrm rot="5400000">
            <a:off x="8803276" y="1461203"/>
            <a:ext cx="681448" cy="529917"/>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0">
            <a:off x="6611879" y="3953641"/>
            <a:ext cx="1988177" cy="19881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3" id="13"/>
          <p:cNvGrpSpPr/>
          <p:nvPr/>
        </p:nvGrpSpPr>
        <p:grpSpPr>
          <a:xfrm rot="0">
            <a:off x="17259300" y="2066886"/>
            <a:ext cx="5754080" cy="8220114"/>
            <a:chOff x="0" y="0"/>
            <a:chExt cx="4445000" cy="6350000"/>
          </a:xfrm>
        </p:grpSpPr>
        <p:sp>
          <p:nvSpPr>
            <p:cNvPr name="Freeform 14" id="1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5" id="15"/>
          <p:cNvGrpSpPr/>
          <p:nvPr/>
        </p:nvGrpSpPr>
        <p:grpSpPr>
          <a:xfrm rot="-10800000">
            <a:off x="-4533696" y="169116"/>
            <a:ext cx="5754080" cy="8220114"/>
            <a:chOff x="0" y="0"/>
            <a:chExt cx="4445000" cy="6350000"/>
          </a:xfrm>
        </p:grpSpPr>
        <p:sp>
          <p:nvSpPr>
            <p:cNvPr name="Freeform 16" id="1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TextBox 17" id="17"/>
          <p:cNvSpPr txBox="true"/>
          <p:nvPr/>
        </p:nvSpPr>
        <p:spPr>
          <a:xfrm rot="0">
            <a:off x="98208" y="3486110"/>
            <a:ext cx="6557391" cy="3055620"/>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Almarai Bold"/>
                <a:ea typeface="Almarai Bold"/>
                <a:cs typeface="Almarai Bold"/>
                <a:sym typeface="Almarai Bold"/>
              </a:rPr>
              <a:t>DATA ANALYSIS METHODOLOGY</a:t>
            </a:r>
          </a:p>
        </p:txBody>
      </p:sp>
      <p:grpSp>
        <p:nvGrpSpPr>
          <p:cNvPr name="Group 18" id="18"/>
          <p:cNvGrpSpPr/>
          <p:nvPr/>
        </p:nvGrpSpPr>
        <p:grpSpPr>
          <a:xfrm rot="5400000">
            <a:off x="781609" y="3341229"/>
            <a:ext cx="1224824" cy="12248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Freeform 20" id="20"/>
          <p:cNvSpPr/>
          <p:nvPr/>
        </p:nvSpPr>
        <p:spPr>
          <a:xfrm flipH="false" flipV="false" rot="0">
            <a:off x="7034091" y="4334515"/>
            <a:ext cx="1303554" cy="1303554"/>
          </a:xfrm>
          <a:custGeom>
            <a:avLst/>
            <a:gdLst/>
            <a:ahLst/>
            <a:cxnLst/>
            <a:rect r="r" b="b" t="t" l="l"/>
            <a:pathLst>
              <a:path h="1303554" w="1303554">
                <a:moveTo>
                  <a:pt x="0" y="0"/>
                </a:moveTo>
                <a:lnTo>
                  <a:pt x="1303555" y="0"/>
                </a:lnTo>
                <a:lnTo>
                  <a:pt x="1303555" y="1303554"/>
                </a:lnTo>
                <a:lnTo>
                  <a:pt x="0" y="1303554"/>
                </a:lnTo>
                <a:lnTo>
                  <a:pt x="0" y="0"/>
                </a:lnTo>
                <a:close/>
              </a:path>
            </a:pathLst>
          </a:custGeom>
          <a:blipFill>
            <a:blip r:embed="rId4"/>
            <a:stretch>
              <a:fillRect l="0" t="0" r="0" b="0"/>
            </a:stretch>
          </a:blipFill>
        </p:spPr>
      </p:sp>
      <p:sp>
        <p:nvSpPr>
          <p:cNvPr name="TextBox 21" id="21"/>
          <p:cNvSpPr txBox="true"/>
          <p:nvPr/>
        </p:nvSpPr>
        <p:spPr>
          <a:xfrm rot="0">
            <a:off x="9871763" y="1168986"/>
            <a:ext cx="6421140" cy="762762"/>
          </a:xfrm>
          <a:prstGeom prst="rect">
            <a:avLst/>
          </a:prstGeom>
        </p:spPr>
        <p:txBody>
          <a:bodyPr anchor="t" rtlCol="false" tIns="0" lIns="0" bIns="0" rIns="0">
            <a:spAutoFit/>
          </a:bodyPr>
          <a:lstStyle/>
          <a:p>
            <a:pPr algn="l" marL="0" indent="0" lvl="0">
              <a:lnSpc>
                <a:spcPts val="3024"/>
              </a:lnSpc>
            </a:pPr>
            <a:r>
              <a:rPr lang="en-US" sz="2400">
                <a:solidFill>
                  <a:srgbClr val="FFFFFF"/>
                </a:solidFill>
                <a:latin typeface="Almarai"/>
                <a:ea typeface="Almarai"/>
                <a:cs typeface="Almarai"/>
                <a:sym typeface="Almarai"/>
              </a:rPr>
              <a:t>Business Problem Understanding: Analyzed business requirements and key objectives.</a:t>
            </a:r>
          </a:p>
        </p:txBody>
      </p:sp>
      <p:sp>
        <p:nvSpPr>
          <p:cNvPr name="TextBox 22" id="22"/>
          <p:cNvSpPr txBox="true"/>
          <p:nvPr/>
        </p:nvSpPr>
        <p:spPr>
          <a:xfrm rot="0">
            <a:off x="9871763" y="2271074"/>
            <a:ext cx="6421140" cy="1143762"/>
          </a:xfrm>
          <a:prstGeom prst="rect">
            <a:avLst/>
          </a:prstGeom>
        </p:spPr>
        <p:txBody>
          <a:bodyPr anchor="t" rtlCol="false" tIns="0" lIns="0" bIns="0" rIns="0">
            <a:spAutoFit/>
          </a:bodyPr>
          <a:lstStyle/>
          <a:p>
            <a:pPr algn="l" marL="0" indent="0" lvl="0">
              <a:lnSpc>
                <a:spcPts val="3024"/>
              </a:lnSpc>
              <a:spcBef>
                <a:spcPct val="0"/>
              </a:spcBef>
            </a:pPr>
            <a:r>
              <a:rPr lang="en-US" sz="2400" strike="noStrike" u="none">
                <a:solidFill>
                  <a:srgbClr val="FFFFFF"/>
                </a:solidFill>
                <a:latin typeface="Almarai"/>
                <a:ea typeface="Almarai"/>
                <a:cs typeface="Almarai"/>
                <a:sym typeface="Almarai"/>
              </a:rPr>
              <a:t>Exploratory Data Analysis (EDA): Conducted EDA using Power Query and SQL to uncover insights.</a:t>
            </a:r>
          </a:p>
        </p:txBody>
      </p:sp>
      <p:sp>
        <p:nvSpPr>
          <p:cNvPr name="TextBox 23" id="23"/>
          <p:cNvSpPr txBox="true"/>
          <p:nvPr/>
        </p:nvSpPr>
        <p:spPr>
          <a:xfrm rot="0">
            <a:off x="9867512" y="3757736"/>
            <a:ext cx="6425391" cy="762762"/>
          </a:xfrm>
          <a:prstGeom prst="rect">
            <a:avLst/>
          </a:prstGeom>
        </p:spPr>
        <p:txBody>
          <a:bodyPr anchor="t" rtlCol="false" tIns="0" lIns="0" bIns="0" rIns="0">
            <a:spAutoFit/>
          </a:bodyPr>
          <a:lstStyle/>
          <a:p>
            <a:pPr algn="l" marL="0" indent="0" lvl="0">
              <a:lnSpc>
                <a:spcPts val="3024"/>
              </a:lnSpc>
              <a:spcBef>
                <a:spcPct val="0"/>
              </a:spcBef>
            </a:pPr>
            <a:r>
              <a:rPr lang="en-US" sz="2400">
                <a:solidFill>
                  <a:srgbClr val="FFFFFF"/>
                </a:solidFill>
                <a:latin typeface="Almarai"/>
                <a:ea typeface="Almarai"/>
                <a:cs typeface="Almarai"/>
                <a:sym typeface="Almarai"/>
              </a:rPr>
              <a:t>Ad-Hoc Analysis: Utilized SQL for answering specific queries and Excel for visualizing results.</a:t>
            </a:r>
          </a:p>
        </p:txBody>
      </p:sp>
      <p:sp>
        <p:nvSpPr>
          <p:cNvPr name="TextBox 24" id="24"/>
          <p:cNvSpPr txBox="true"/>
          <p:nvPr/>
        </p:nvSpPr>
        <p:spPr>
          <a:xfrm rot="0">
            <a:off x="665898" y="3484081"/>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04</a:t>
            </a:r>
          </a:p>
        </p:txBody>
      </p:sp>
      <p:sp>
        <p:nvSpPr>
          <p:cNvPr name="TextBox 25" id="25"/>
          <p:cNvSpPr txBox="true"/>
          <p:nvPr/>
        </p:nvSpPr>
        <p:spPr>
          <a:xfrm rot="0">
            <a:off x="9866159" y="4863398"/>
            <a:ext cx="6342142" cy="1905762"/>
          </a:xfrm>
          <a:prstGeom prst="rect">
            <a:avLst/>
          </a:prstGeom>
        </p:spPr>
        <p:txBody>
          <a:bodyPr anchor="t" rtlCol="false" tIns="0" lIns="0" bIns="0" rIns="0">
            <a:spAutoFit/>
          </a:bodyPr>
          <a:lstStyle/>
          <a:p>
            <a:pPr algn="l" marL="0" indent="0" lvl="0">
              <a:lnSpc>
                <a:spcPts val="3024"/>
              </a:lnSpc>
              <a:spcBef>
                <a:spcPct val="0"/>
              </a:spcBef>
            </a:pPr>
            <a:r>
              <a:rPr lang="en-US" sz="2400">
                <a:solidFill>
                  <a:srgbClr val="FFFFFF"/>
                </a:solidFill>
                <a:latin typeface="Almarai"/>
                <a:ea typeface="Almarai"/>
                <a:cs typeface="Almarai"/>
                <a:sym typeface="Almarai"/>
              </a:rPr>
              <a:t>Data Cleaning &amp; Transformation: Ensured data integrity and consistency through cleaning, transformation, and established relationships between tables using star and snowflake schemas.</a:t>
            </a:r>
          </a:p>
        </p:txBody>
      </p:sp>
      <p:sp>
        <p:nvSpPr>
          <p:cNvPr name="TextBox 26" id="26"/>
          <p:cNvSpPr txBox="true"/>
          <p:nvPr/>
        </p:nvSpPr>
        <p:spPr>
          <a:xfrm rot="0">
            <a:off x="9871763" y="7008876"/>
            <a:ext cx="6421140" cy="762762"/>
          </a:xfrm>
          <a:prstGeom prst="rect">
            <a:avLst/>
          </a:prstGeom>
        </p:spPr>
        <p:txBody>
          <a:bodyPr anchor="t" rtlCol="false" tIns="0" lIns="0" bIns="0" rIns="0">
            <a:spAutoFit/>
          </a:bodyPr>
          <a:lstStyle/>
          <a:p>
            <a:pPr algn="l" marL="0" indent="0" lvl="0">
              <a:lnSpc>
                <a:spcPts val="3024"/>
              </a:lnSpc>
              <a:spcBef>
                <a:spcPct val="0"/>
              </a:spcBef>
            </a:pPr>
            <a:r>
              <a:rPr lang="en-US" sz="2400">
                <a:solidFill>
                  <a:srgbClr val="FFFFFF"/>
                </a:solidFill>
                <a:latin typeface="Almarai"/>
                <a:ea typeface="Almarai"/>
                <a:cs typeface="Almarai"/>
                <a:sym typeface="Almarai"/>
              </a:rPr>
              <a:t>Dashboard Creation: Developed interactive dashboards in Power BI for data visualization.</a:t>
            </a:r>
          </a:p>
        </p:txBody>
      </p:sp>
      <p:sp>
        <p:nvSpPr>
          <p:cNvPr name="TextBox 27" id="27"/>
          <p:cNvSpPr txBox="true"/>
          <p:nvPr/>
        </p:nvSpPr>
        <p:spPr>
          <a:xfrm rot="0">
            <a:off x="9871763" y="8114538"/>
            <a:ext cx="6421140" cy="1143762"/>
          </a:xfrm>
          <a:prstGeom prst="rect">
            <a:avLst/>
          </a:prstGeom>
        </p:spPr>
        <p:txBody>
          <a:bodyPr anchor="t" rtlCol="false" tIns="0" lIns="0" bIns="0" rIns="0">
            <a:spAutoFit/>
          </a:bodyPr>
          <a:lstStyle/>
          <a:p>
            <a:pPr algn="l" marL="0" indent="0" lvl="0">
              <a:lnSpc>
                <a:spcPts val="3024"/>
              </a:lnSpc>
              <a:spcBef>
                <a:spcPct val="0"/>
              </a:spcBef>
            </a:pPr>
            <a:r>
              <a:rPr lang="en-US" sz="2400">
                <a:solidFill>
                  <a:srgbClr val="FFFFFF"/>
                </a:solidFill>
                <a:latin typeface="Almarai"/>
                <a:ea typeface="Almarai"/>
                <a:cs typeface="Almarai"/>
                <a:sym typeface="Almarai"/>
              </a:rPr>
              <a:t>Results Presentation: Compiled insights and findings into a PowerPoint presentation for stakeholders.</a:t>
            </a:r>
          </a:p>
        </p:txBody>
      </p:sp>
      <p:grpSp>
        <p:nvGrpSpPr>
          <p:cNvPr name="Group 28" id="28"/>
          <p:cNvGrpSpPr/>
          <p:nvPr/>
        </p:nvGrpSpPr>
        <p:grpSpPr>
          <a:xfrm rot="5400000">
            <a:off x="8803276" y="2487090"/>
            <a:ext cx="681448" cy="682317"/>
            <a:chOff x="0" y="0"/>
            <a:chExt cx="812800" cy="813836"/>
          </a:xfrm>
        </p:grpSpPr>
        <p:sp>
          <p:nvSpPr>
            <p:cNvPr name="Freeform 29" id="29"/>
            <p:cNvSpPr/>
            <p:nvPr/>
          </p:nvSpPr>
          <p:spPr>
            <a:xfrm flipH="false" flipV="false" rot="0">
              <a:off x="0" y="0"/>
              <a:ext cx="812800" cy="813836"/>
            </a:xfrm>
            <a:custGeom>
              <a:avLst/>
              <a:gdLst/>
              <a:ahLst/>
              <a:cxnLst/>
              <a:rect r="r" b="b" t="t" l="l"/>
              <a:pathLst>
                <a:path h="813836" w="812800">
                  <a:moveTo>
                    <a:pt x="406400" y="0"/>
                  </a:moveTo>
                  <a:lnTo>
                    <a:pt x="812800" y="813836"/>
                  </a:lnTo>
                  <a:lnTo>
                    <a:pt x="0" y="813836"/>
                  </a:lnTo>
                  <a:lnTo>
                    <a:pt x="406400" y="0"/>
                  </a:lnTo>
                  <a:close/>
                </a:path>
              </a:pathLst>
            </a:custGeom>
            <a:solidFill>
              <a:srgbClr val="FFFFFF"/>
            </a:solidFill>
          </p:spPr>
        </p:sp>
        <p:sp>
          <p:nvSpPr>
            <p:cNvPr name="TextBox 30" id="30"/>
            <p:cNvSpPr txBox="true"/>
            <p:nvPr/>
          </p:nvSpPr>
          <p:spPr>
            <a:xfrm>
              <a:off x="127000" y="330228"/>
              <a:ext cx="558800" cy="425478"/>
            </a:xfrm>
            <a:prstGeom prst="rect">
              <a:avLst/>
            </a:prstGeom>
          </p:spPr>
          <p:txBody>
            <a:bodyPr anchor="ctr" rtlCol="false" tIns="50800" lIns="50800" bIns="50800" rIns="50800"/>
            <a:lstStyle/>
            <a:p>
              <a:pPr algn="ctr">
                <a:lnSpc>
                  <a:spcPts val="2605"/>
                </a:lnSpc>
              </a:pPr>
            </a:p>
          </p:txBody>
        </p:sp>
      </p:grpSp>
      <p:grpSp>
        <p:nvGrpSpPr>
          <p:cNvPr name="Group 31" id="31"/>
          <p:cNvGrpSpPr/>
          <p:nvPr/>
        </p:nvGrpSpPr>
        <p:grpSpPr>
          <a:xfrm rot="5400000">
            <a:off x="8803276" y="3783252"/>
            <a:ext cx="681448" cy="682317"/>
            <a:chOff x="0" y="0"/>
            <a:chExt cx="812800" cy="813836"/>
          </a:xfrm>
        </p:grpSpPr>
        <p:sp>
          <p:nvSpPr>
            <p:cNvPr name="Freeform 32" id="32"/>
            <p:cNvSpPr/>
            <p:nvPr/>
          </p:nvSpPr>
          <p:spPr>
            <a:xfrm flipH="false" flipV="false" rot="0">
              <a:off x="0" y="0"/>
              <a:ext cx="812800" cy="813836"/>
            </a:xfrm>
            <a:custGeom>
              <a:avLst/>
              <a:gdLst/>
              <a:ahLst/>
              <a:cxnLst/>
              <a:rect r="r" b="b" t="t" l="l"/>
              <a:pathLst>
                <a:path h="813836" w="812800">
                  <a:moveTo>
                    <a:pt x="406400" y="0"/>
                  </a:moveTo>
                  <a:lnTo>
                    <a:pt x="812800" y="813836"/>
                  </a:lnTo>
                  <a:lnTo>
                    <a:pt x="0" y="813836"/>
                  </a:lnTo>
                  <a:lnTo>
                    <a:pt x="406400" y="0"/>
                  </a:lnTo>
                  <a:close/>
                </a:path>
              </a:pathLst>
            </a:custGeom>
            <a:solidFill>
              <a:srgbClr val="FFFFFF"/>
            </a:solidFill>
          </p:spPr>
        </p:sp>
        <p:sp>
          <p:nvSpPr>
            <p:cNvPr name="TextBox 33" id="33"/>
            <p:cNvSpPr txBox="true"/>
            <p:nvPr/>
          </p:nvSpPr>
          <p:spPr>
            <a:xfrm>
              <a:off x="127000" y="330228"/>
              <a:ext cx="558800" cy="425478"/>
            </a:xfrm>
            <a:prstGeom prst="rect">
              <a:avLst/>
            </a:prstGeom>
          </p:spPr>
          <p:txBody>
            <a:bodyPr anchor="ctr" rtlCol="false" tIns="50800" lIns="50800" bIns="50800" rIns="50800"/>
            <a:lstStyle/>
            <a:p>
              <a:pPr algn="ctr">
                <a:lnSpc>
                  <a:spcPts val="2605"/>
                </a:lnSpc>
              </a:pPr>
            </a:p>
          </p:txBody>
        </p:sp>
      </p:grpSp>
      <p:grpSp>
        <p:nvGrpSpPr>
          <p:cNvPr name="Group 34" id="34"/>
          <p:cNvGrpSpPr/>
          <p:nvPr/>
        </p:nvGrpSpPr>
        <p:grpSpPr>
          <a:xfrm rot="5400000">
            <a:off x="8803276" y="5083826"/>
            <a:ext cx="681448" cy="682317"/>
            <a:chOff x="0" y="0"/>
            <a:chExt cx="812800" cy="813836"/>
          </a:xfrm>
        </p:grpSpPr>
        <p:sp>
          <p:nvSpPr>
            <p:cNvPr name="Freeform 35" id="35"/>
            <p:cNvSpPr/>
            <p:nvPr/>
          </p:nvSpPr>
          <p:spPr>
            <a:xfrm flipH="false" flipV="false" rot="0">
              <a:off x="0" y="0"/>
              <a:ext cx="812800" cy="813836"/>
            </a:xfrm>
            <a:custGeom>
              <a:avLst/>
              <a:gdLst/>
              <a:ahLst/>
              <a:cxnLst/>
              <a:rect r="r" b="b" t="t" l="l"/>
              <a:pathLst>
                <a:path h="813836" w="812800">
                  <a:moveTo>
                    <a:pt x="406400" y="0"/>
                  </a:moveTo>
                  <a:lnTo>
                    <a:pt x="812800" y="813836"/>
                  </a:lnTo>
                  <a:lnTo>
                    <a:pt x="0" y="813836"/>
                  </a:lnTo>
                  <a:lnTo>
                    <a:pt x="406400" y="0"/>
                  </a:lnTo>
                  <a:close/>
                </a:path>
              </a:pathLst>
            </a:custGeom>
            <a:solidFill>
              <a:srgbClr val="FFFFFF"/>
            </a:solidFill>
          </p:spPr>
        </p:sp>
        <p:sp>
          <p:nvSpPr>
            <p:cNvPr name="TextBox 36" id="36"/>
            <p:cNvSpPr txBox="true"/>
            <p:nvPr/>
          </p:nvSpPr>
          <p:spPr>
            <a:xfrm>
              <a:off x="127000" y="330228"/>
              <a:ext cx="558800" cy="425478"/>
            </a:xfrm>
            <a:prstGeom prst="rect">
              <a:avLst/>
            </a:prstGeom>
          </p:spPr>
          <p:txBody>
            <a:bodyPr anchor="ctr" rtlCol="false" tIns="50800" lIns="50800" bIns="50800" rIns="50800"/>
            <a:lstStyle/>
            <a:p>
              <a:pPr algn="ctr">
                <a:lnSpc>
                  <a:spcPts val="2605"/>
                </a:lnSpc>
              </a:pPr>
            </a:p>
          </p:txBody>
        </p:sp>
      </p:grpSp>
      <p:grpSp>
        <p:nvGrpSpPr>
          <p:cNvPr name="Group 37" id="37"/>
          <p:cNvGrpSpPr/>
          <p:nvPr/>
        </p:nvGrpSpPr>
        <p:grpSpPr>
          <a:xfrm rot="5400000">
            <a:off x="8803276" y="7065524"/>
            <a:ext cx="681448" cy="682317"/>
            <a:chOff x="0" y="0"/>
            <a:chExt cx="812800" cy="813836"/>
          </a:xfrm>
        </p:grpSpPr>
        <p:sp>
          <p:nvSpPr>
            <p:cNvPr name="Freeform 38" id="38"/>
            <p:cNvSpPr/>
            <p:nvPr/>
          </p:nvSpPr>
          <p:spPr>
            <a:xfrm flipH="false" flipV="false" rot="0">
              <a:off x="0" y="0"/>
              <a:ext cx="812800" cy="813836"/>
            </a:xfrm>
            <a:custGeom>
              <a:avLst/>
              <a:gdLst/>
              <a:ahLst/>
              <a:cxnLst/>
              <a:rect r="r" b="b" t="t" l="l"/>
              <a:pathLst>
                <a:path h="813836" w="812800">
                  <a:moveTo>
                    <a:pt x="406400" y="0"/>
                  </a:moveTo>
                  <a:lnTo>
                    <a:pt x="812800" y="813836"/>
                  </a:lnTo>
                  <a:lnTo>
                    <a:pt x="0" y="813836"/>
                  </a:lnTo>
                  <a:lnTo>
                    <a:pt x="406400" y="0"/>
                  </a:lnTo>
                  <a:close/>
                </a:path>
              </a:pathLst>
            </a:custGeom>
            <a:solidFill>
              <a:srgbClr val="FFFFFF"/>
            </a:solidFill>
          </p:spPr>
        </p:sp>
        <p:sp>
          <p:nvSpPr>
            <p:cNvPr name="TextBox 39" id="39"/>
            <p:cNvSpPr txBox="true"/>
            <p:nvPr/>
          </p:nvSpPr>
          <p:spPr>
            <a:xfrm>
              <a:off x="127000" y="330228"/>
              <a:ext cx="558800" cy="425478"/>
            </a:xfrm>
            <a:prstGeom prst="rect">
              <a:avLst/>
            </a:prstGeom>
          </p:spPr>
          <p:txBody>
            <a:bodyPr anchor="ctr" rtlCol="false" tIns="50800" lIns="50800" bIns="50800" rIns="50800"/>
            <a:lstStyle/>
            <a:p>
              <a:pPr algn="ctr">
                <a:lnSpc>
                  <a:spcPts val="2605"/>
                </a:lnSpc>
              </a:pPr>
            </a:p>
          </p:txBody>
        </p:sp>
      </p:grpSp>
      <p:grpSp>
        <p:nvGrpSpPr>
          <p:cNvPr name="Group 40" id="40"/>
          <p:cNvGrpSpPr/>
          <p:nvPr/>
        </p:nvGrpSpPr>
        <p:grpSpPr>
          <a:xfrm rot="5400000">
            <a:off x="8803276" y="8366098"/>
            <a:ext cx="681448" cy="682317"/>
            <a:chOff x="0" y="0"/>
            <a:chExt cx="812800" cy="813836"/>
          </a:xfrm>
        </p:grpSpPr>
        <p:sp>
          <p:nvSpPr>
            <p:cNvPr name="Freeform 41" id="41"/>
            <p:cNvSpPr/>
            <p:nvPr/>
          </p:nvSpPr>
          <p:spPr>
            <a:xfrm flipH="false" flipV="false" rot="0">
              <a:off x="0" y="0"/>
              <a:ext cx="812800" cy="813836"/>
            </a:xfrm>
            <a:custGeom>
              <a:avLst/>
              <a:gdLst/>
              <a:ahLst/>
              <a:cxnLst/>
              <a:rect r="r" b="b" t="t" l="l"/>
              <a:pathLst>
                <a:path h="813836" w="812800">
                  <a:moveTo>
                    <a:pt x="406400" y="0"/>
                  </a:moveTo>
                  <a:lnTo>
                    <a:pt x="812800" y="813836"/>
                  </a:lnTo>
                  <a:lnTo>
                    <a:pt x="0" y="813836"/>
                  </a:lnTo>
                  <a:lnTo>
                    <a:pt x="406400" y="0"/>
                  </a:lnTo>
                  <a:close/>
                </a:path>
              </a:pathLst>
            </a:custGeom>
            <a:solidFill>
              <a:srgbClr val="FFFFFF"/>
            </a:solidFill>
          </p:spPr>
        </p:sp>
        <p:sp>
          <p:nvSpPr>
            <p:cNvPr name="TextBox 42" id="42"/>
            <p:cNvSpPr txBox="true"/>
            <p:nvPr/>
          </p:nvSpPr>
          <p:spPr>
            <a:xfrm>
              <a:off x="127000" y="330228"/>
              <a:ext cx="558800" cy="425478"/>
            </a:xfrm>
            <a:prstGeom prst="rect">
              <a:avLst/>
            </a:prstGeom>
          </p:spPr>
          <p:txBody>
            <a:bodyPr anchor="ctr" rtlCol="false" tIns="50800" lIns="50800" bIns="50800" rIns="50800"/>
            <a:lstStyle/>
            <a:p>
              <a:pPr algn="ctr">
                <a:lnSpc>
                  <a:spcPts val="2605"/>
                </a:lnSpc>
              </a:pP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082323" y="566369"/>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548588" y="785578"/>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966612" y="709221"/>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
        <p:nvSpPr>
          <p:cNvPr name="TextBox 11" id="11"/>
          <p:cNvSpPr txBox="true"/>
          <p:nvPr/>
        </p:nvSpPr>
        <p:spPr>
          <a:xfrm rot="0">
            <a:off x="1867404" y="2000211"/>
            <a:ext cx="12884141"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Partnership Opportunities with Local Businesses</a:t>
            </a:r>
          </a:p>
        </p:txBody>
      </p:sp>
      <p:sp>
        <p:nvSpPr>
          <p:cNvPr name="TextBox 12" id="12"/>
          <p:cNvSpPr txBox="true"/>
          <p:nvPr/>
        </p:nvSpPr>
        <p:spPr>
          <a:xfrm rot="0">
            <a:off x="1658145" y="2831382"/>
            <a:ext cx="12458804" cy="33455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Insights: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Goodcabs can partner with local businesses, such as hotels, malls, and event venues, to increase passenger traffic, especially during peak tourism or local events.</a:t>
            </a:r>
          </a:p>
          <a:p>
            <a:pPr algn="l" marL="518160" indent="-259080" lvl="1">
              <a:lnSpc>
                <a:spcPts val="3311"/>
              </a:lnSpc>
              <a:buFont typeface="Arial"/>
              <a:buChar char="•"/>
            </a:pPr>
            <a:r>
              <a:rPr lang="en-US" sz="2400">
                <a:solidFill>
                  <a:srgbClr val="FFFFFF"/>
                </a:solidFill>
                <a:latin typeface="Almarai"/>
                <a:ea typeface="Almarai"/>
                <a:cs typeface="Almarai"/>
                <a:sym typeface="Almarai"/>
              </a:rPr>
              <a:t>Recommendations: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Collaborate with tourist spots, event venues, or hotels to offer exclusive discounts or ride packages for tourists in cities like Jaipur and Kochi.</a:t>
            </a:r>
          </a:p>
          <a:p>
            <a:pPr algn="l" marL="1036320" indent="-345440" lvl="2">
              <a:lnSpc>
                <a:spcPts val="3311"/>
              </a:lnSpc>
              <a:spcBef>
                <a:spcPct val="0"/>
              </a:spcBef>
              <a:buFont typeface="Arial"/>
              <a:buChar char="⚬"/>
            </a:pPr>
            <a:r>
              <a:rPr lang="en-US" sz="2400">
                <a:solidFill>
                  <a:srgbClr val="FFFFFF"/>
                </a:solidFill>
                <a:latin typeface="Almarai"/>
                <a:ea typeface="Almarai"/>
                <a:cs typeface="Almarai"/>
                <a:sym typeface="Almarai"/>
              </a:rPr>
              <a:t>Corporate tie-ups with businesses in Lucknow and Surat can boost weekday demand and improve loyalty through exclusive commuter deals.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790360" y="693075"/>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256624" y="912283"/>
            <a:ext cx="7297240" cy="775599"/>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RECOMMENDATIONS</a:t>
            </a:r>
          </a:p>
        </p:txBody>
      </p:sp>
      <p:sp>
        <p:nvSpPr>
          <p:cNvPr name="TextBox 10" id="10"/>
          <p:cNvSpPr txBox="true"/>
          <p:nvPr/>
        </p:nvSpPr>
        <p:spPr>
          <a:xfrm rot="0">
            <a:off x="1674649" y="835926"/>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09</a:t>
            </a:r>
          </a:p>
        </p:txBody>
      </p:sp>
      <p:sp>
        <p:nvSpPr>
          <p:cNvPr name="TextBox 11" id="11"/>
          <p:cNvSpPr txBox="true"/>
          <p:nvPr/>
        </p:nvSpPr>
        <p:spPr>
          <a:xfrm rot="0">
            <a:off x="1867404" y="2159558"/>
            <a:ext cx="12884141" cy="620649"/>
          </a:xfrm>
          <a:prstGeom prst="rect">
            <a:avLst/>
          </a:prstGeom>
        </p:spPr>
        <p:txBody>
          <a:bodyPr anchor="t" rtlCol="false" tIns="0" lIns="0" bIns="0" rIns="0">
            <a:spAutoFit/>
          </a:bodyPr>
          <a:lstStyle/>
          <a:p>
            <a:pPr algn="l" marL="0" indent="0" lvl="0">
              <a:lnSpc>
                <a:spcPts val="4967"/>
              </a:lnSpc>
              <a:spcBef>
                <a:spcPct val="0"/>
              </a:spcBef>
            </a:pPr>
            <a:r>
              <a:rPr lang="en-US" b="true" sz="3600">
                <a:solidFill>
                  <a:srgbClr val="17E3B2"/>
                </a:solidFill>
                <a:latin typeface="Almarai Bold"/>
                <a:ea typeface="Almarai Bold"/>
                <a:cs typeface="Almarai Bold"/>
                <a:sym typeface="Almarai Bold"/>
              </a:rPr>
              <a:t>Data Collection for Enhanced Data-Driven Decisions</a:t>
            </a:r>
          </a:p>
        </p:txBody>
      </p:sp>
      <p:sp>
        <p:nvSpPr>
          <p:cNvPr name="TextBox 12" id="12"/>
          <p:cNvSpPr txBox="true"/>
          <p:nvPr/>
        </p:nvSpPr>
        <p:spPr>
          <a:xfrm rot="0">
            <a:off x="1674649" y="2938473"/>
            <a:ext cx="12458804" cy="3764661"/>
          </a:xfrm>
          <a:prstGeom prst="rect">
            <a:avLst/>
          </a:prstGeom>
        </p:spPr>
        <p:txBody>
          <a:bodyPr anchor="t" rtlCol="false" tIns="0" lIns="0" bIns="0" rIns="0">
            <a:spAutoFit/>
          </a:bodyPr>
          <a:lstStyle/>
          <a:p>
            <a:pPr algn="l" marL="518160" indent="-259080" lvl="1">
              <a:lnSpc>
                <a:spcPts val="3311"/>
              </a:lnSpc>
              <a:buFont typeface="Arial"/>
              <a:buChar char="•"/>
            </a:pPr>
            <a:r>
              <a:rPr lang="en-US" sz="2400">
                <a:solidFill>
                  <a:srgbClr val="FFFFFF"/>
                </a:solidFill>
                <a:latin typeface="Almarai"/>
                <a:ea typeface="Almarai"/>
                <a:cs typeface="Almarai"/>
                <a:sym typeface="Almarai"/>
              </a:rPr>
              <a:t>Insights: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Collecting deeper insights into customer behavior, such as trip frequency, time of booking, and travel preferences, can provide valuable data to optimize fleet allocation and marketing strategies.</a:t>
            </a:r>
          </a:p>
          <a:p>
            <a:pPr algn="l" marL="518160" indent="-259080" lvl="1">
              <a:lnSpc>
                <a:spcPts val="3311"/>
              </a:lnSpc>
              <a:buFont typeface="Arial"/>
              <a:buChar char="•"/>
            </a:pPr>
            <a:r>
              <a:rPr lang="en-US" sz="2400">
                <a:solidFill>
                  <a:srgbClr val="FFFFFF"/>
                </a:solidFill>
                <a:latin typeface="Almarai"/>
                <a:ea typeface="Almarai"/>
                <a:cs typeface="Almarai"/>
                <a:sym typeface="Almarai"/>
              </a:rPr>
              <a:t>Recommendations:</a:t>
            </a:r>
          </a:p>
          <a:p>
            <a:pPr algn="l" marL="1036320" indent="-345440" lvl="2">
              <a:lnSpc>
                <a:spcPts val="3311"/>
              </a:lnSpc>
              <a:buFont typeface="Arial"/>
              <a:buChar char="⚬"/>
            </a:pPr>
            <a:r>
              <a:rPr lang="en-US" sz="2400">
                <a:solidFill>
                  <a:srgbClr val="FFFFFF"/>
                </a:solidFill>
                <a:latin typeface="Almarai"/>
                <a:ea typeface="Almarai"/>
                <a:cs typeface="Almarai"/>
                <a:sym typeface="Almarai"/>
              </a:rPr>
              <a:t>Collect data on passenger demographics, ride frequency, and feedback to better understand customer patterns and preferences.</a:t>
            </a:r>
          </a:p>
          <a:p>
            <a:pPr algn="l" marL="1036320" indent="-345440" lvl="2">
              <a:lnSpc>
                <a:spcPts val="3311"/>
              </a:lnSpc>
              <a:spcBef>
                <a:spcPct val="0"/>
              </a:spcBef>
              <a:buFont typeface="Arial"/>
              <a:buChar char="⚬"/>
            </a:pPr>
            <a:r>
              <a:rPr lang="en-US" sz="2400">
                <a:solidFill>
                  <a:srgbClr val="FFFFFF"/>
                </a:solidFill>
                <a:latin typeface="Almarai"/>
                <a:ea typeface="Almarai"/>
                <a:cs typeface="Almarai"/>
                <a:sym typeface="Almarai"/>
              </a:rPr>
              <a:t>Implement advanced predictive analytics for better demand forecasting and resource allocation, particularly during peak seasons or for repeat customer engagement.</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1790360" y="693075"/>
            <a:ext cx="1224824" cy="12248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9" id="9"/>
          <p:cNvSpPr txBox="true"/>
          <p:nvPr/>
        </p:nvSpPr>
        <p:spPr>
          <a:xfrm rot="0">
            <a:off x="3256624" y="912283"/>
            <a:ext cx="7297240" cy="786765"/>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17E3B2"/>
                </a:solidFill>
                <a:latin typeface="Almarai Bold"/>
                <a:ea typeface="Almarai Bold"/>
                <a:cs typeface="Almarai Bold"/>
                <a:sym typeface="Almarai Bold"/>
              </a:rPr>
              <a:t>CONCLUSION</a:t>
            </a:r>
          </a:p>
        </p:txBody>
      </p:sp>
      <p:sp>
        <p:nvSpPr>
          <p:cNvPr name="TextBox 10" id="10"/>
          <p:cNvSpPr txBox="true"/>
          <p:nvPr/>
        </p:nvSpPr>
        <p:spPr>
          <a:xfrm rot="0">
            <a:off x="1674649" y="835926"/>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10</a:t>
            </a:r>
          </a:p>
        </p:txBody>
      </p:sp>
      <p:sp>
        <p:nvSpPr>
          <p:cNvPr name="TextBox 11" id="11"/>
          <p:cNvSpPr txBox="true"/>
          <p:nvPr/>
        </p:nvSpPr>
        <p:spPr>
          <a:xfrm rot="0">
            <a:off x="1674649" y="2928948"/>
            <a:ext cx="14790183" cy="3393567"/>
          </a:xfrm>
          <a:prstGeom prst="rect">
            <a:avLst/>
          </a:prstGeom>
        </p:spPr>
        <p:txBody>
          <a:bodyPr anchor="t" rtlCol="false" tIns="0" lIns="0" bIns="0" rIns="0">
            <a:spAutoFit/>
          </a:bodyPr>
          <a:lstStyle/>
          <a:p>
            <a:pPr algn="l">
              <a:lnSpc>
                <a:spcPts val="3863"/>
              </a:lnSpc>
            </a:pPr>
            <a:r>
              <a:rPr lang="en-US" sz="2799">
                <a:solidFill>
                  <a:srgbClr val="FFFFFF"/>
                </a:solidFill>
                <a:latin typeface="Almarai"/>
                <a:ea typeface="Almarai"/>
                <a:cs typeface="Almarai"/>
                <a:sym typeface="Almarai"/>
              </a:rPr>
              <a:t>By aligning strategies with demand fluctuations, seasonal trends, and improving repeat passenger engagement, Goodcabs can enhance its operational efficiency, revenue, customer satisfaction, and loyalty across cities. Key focus areas should include optimized fleet management, dynamic pricing, customer loyalty programs, and targeted marketing campaigns. Addressing emerging trends like electric vehicles, tourism impacts, and corporate partnerships will further enhance Goodcabs’ competitive edge in both tourism and business-centric cities.</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62141"/>
            <a:ext cx="18398473" cy="10349141"/>
          </a:xfrm>
          <a:custGeom>
            <a:avLst/>
            <a:gdLst/>
            <a:ahLst/>
            <a:cxnLst/>
            <a:rect r="r" b="b" t="t" l="l"/>
            <a:pathLst>
              <a:path h="10349141" w="18398473">
                <a:moveTo>
                  <a:pt x="0" y="0"/>
                </a:moveTo>
                <a:lnTo>
                  <a:pt x="18398473" y="0"/>
                </a:lnTo>
                <a:lnTo>
                  <a:pt x="18398473" y="10349141"/>
                </a:lnTo>
                <a:lnTo>
                  <a:pt x="0" y="10349141"/>
                </a:lnTo>
                <a:lnTo>
                  <a:pt x="0" y="0"/>
                </a:lnTo>
                <a:close/>
              </a:path>
            </a:pathLst>
          </a:custGeom>
          <a:blipFill>
            <a:blip r:embed="rId2"/>
            <a:stretch>
              <a:fillRect l="0" t="0" r="0" b="0"/>
            </a:stretch>
          </a:blipFill>
        </p:spPr>
      </p:sp>
      <p:grpSp>
        <p:nvGrpSpPr>
          <p:cNvPr name="Group 3" id="3"/>
          <p:cNvGrpSpPr/>
          <p:nvPr/>
        </p:nvGrpSpPr>
        <p:grpSpPr>
          <a:xfrm rot="0">
            <a:off x="9690195" y="2294083"/>
            <a:ext cx="6955967" cy="7868257"/>
            <a:chOff x="0" y="0"/>
            <a:chExt cx="5613745" cy="6350000"/>
          </a:xfrm>
        </p:grpSpPr>
        <p:sp>
          <p:nvSpPr>
            <p:cNvPr name="Freeform 4" id="4"/>
            <p:cNvSpPr/>
            <p:nvPr/>
          </p:nvSpPr>
          <p:spPr>
            <a:xfrm flipH="false" flipV="false" rot="0">
              <a:off x="0" y="0"/>
              <a:ext cx="5613745" cy="6350000"/>
            </a:xfrm>
            <a:custGeom>
              <a:avLst/>
              <a:gdLst/>
              <a:ahLst/>
              <a:cxnLst/>
              <a:rect r="r" b="b" t="t" l="l"/>
              <a:pathLst>
                <a:path h="6350000" w="5613745">
                  <a:moveTo>
                    <a:pt x="5613745" y="0"/>
                  </a:moveTo>
                  <a:lnTo>
                    <a:pt x="5613745" y="3295396"/>
                  </a:lnTo>
                  <a:cubicBezTo>
                    <a:pt x="5613745" y="4982464"/>
                    <a:pt x="4357104" y="6350000"/>
                    <a:pt x="2806931" y="6350000"/>
                  </a:cubicBezTo>
                  <a:cubicBezTo>
                    <a:pt x="1256758" y="6350000"/>
                    <a:pt x="0" y="4982464"/>
                    <a:pt x="0" y="3295523"/>
                  </a:cubicBezTo>
                  <a:lnTo>
                    <a:pt x="0" y="0"/>
                  </a:lnTo>
                  <a:lnTo>
                    <a:pt x="5613745" y="0"/>
                  </a:lnTo>
                  <a:close/>
                </a:path>
              </a:pathLst>
            </a:custGeom>
            <a:blipFill>
              <a:blip r:embed="rId3"/>
              <a:stretch>
                <a:fillRect l="-149321" t="0" r="-149321" b="0"/>
              </a:stretch>
            </a:blipFill>
          </p:spPr>
        </p:sp>
      </p:grpSp>
      <p:grpSp>
        <p:nvGrpSpPr>
          <p:cNvPr name="Group 5" id="5"/>
          <p:cNvGrpSpPr/>
          <p:nvPr/>
        </p:nvGrpSpPr>
        <p:grpSpPr>
          <a:xfrm rot="0">
            <a:off x="9690195" y="736179"/>
            <a:ext cx="6955967" cy="7868257"/>
            <a:chOff x="0" y="0"/>
            <a:chExt cx="5613745" cy="6350000"/>
          </a:xfrm>
        </p:grpSpPr>
        <p:sp>
          <p:nvSpPr>
            <p:cNvPr name="Freeform 6" id="6"/>
            <p:cNvSpPr/>
            <p:nvPr/>
          </p:nvSpPr>
          <p:spPr>
            <a:xfrm flipH="false" flipV="false" rot="0">
              <a:off x="0" y="0"/>
              <a:ext cx="5613745" cy="6350000"/>
            </a:xfrm>
            <a:custGeom>
              <a:avLst/>
              <a:gdLst/>
              <a:ahLst/>
              <a:cxnLst/>
              <a:rect r="r" b="b" t="t" l="l"/>
              <a:pathLst>
                <a:path h="6350000" w="5613745">
                  <a:moveTo>
                    <a:pt x="5613745" y="0"/>
                  </a:moveTo>
                  <a:lnTo>
                    <a:pt x="5613745" y="3295396"/>
                  </a:lnTo>
                  <a:cubicBezTo>
                    <a:pt x="5613745" y="4982464"/>
                    <a:pt x="4357104" y="6350000"/>
                    <a:pt x="2806931" y="6350000"/>
                  </a:cubicBezTo>
                  <a:cubicBezTo>
                    <a:pt x="1256758" y="6350000"/>
                    <a:pt x="0" y="4982464"/>
                    <a:pt x="0" y="3295523"/>
                  </a:cubicBezTo>
                  <a:lnTo>
                    <a:pt x="0" y="0"/>
                  </a:lnTo>
                  <a:lnTo>
                    <a:pt x="5613745" y="0"/>
                  </a:lnTo>
                  <a:close/>
                </a:path>
              </a:pathLst>
            </a:custGeom>
            <a:blipFill>
              <a:blip r:embed="rId3"/>
              <a:stretch>
                <a:fillRect l="-149321" t="0" r="-149321" b="0"/>
              </a:stretch>
            </a:blipFill>
          </p:spPr>
        </p:sp>
      </p:grpSp>
      <p:sp>
        <p:nvSpPr>
          <p:cNvPr name="TextBox 7" id="7"/>
          <p:cNvSpPr txBox="true"/>
          <p:nvPr/>
        </p:nvSpPr>
        <p:spPr>
          <a:xfrm rot="0">
            <a:off x="1668977" y="5048782"/>
            <a:ext cx="8547767" cy="585973"/>
          </a:xfrm>
          <a:prstGeom prst="rect">
            <a:avLst/>
          </a:prstGeom>
        </p:spPr>
        <p:txBody>
          <a:bodyPr anchor="t" rtlCol="false" tIns="0" lIns="0" bIns="0" rIns="0">
            <a:spAutoFit/>
          </a:bodyPr>
          <a:lstStyle/>
          <a:p>
            <a:pPr algn="l" marL="0" indent="0" lvl="0">
              <a:lnSpc>
                <a:spcPts val="4654"/>
              </a:lnSpc>
              <a:spcBef>
                <a:spcPct val="0"/>
              </a:spcBef>
            </a:pPr>
            <a:r>
              <a:rPr lang="en-US" b="true" sz="3373">
                <a:solidFill>
                  <a:srgbClr val="FFFFFF"/>
                </a:solidFill>
                <a:latin typeface="Almarai Bold"/>
                <a:ea typeface="Almarai Bold"/>
                <a:cs typeface="Almarai Bold"/>
                <a:sym typeface="Almarai Bold"/>
              </a:rPr>
              <a:t>SHELLY NAGAR</a:t>
            </a:r>
          </a:p>
        </p:txBody>
      </p:sp>
      <p:grpSp>
        <p:nvGrpSpPr>
          <p:cNvPr name="Group 8" id="8"/>
          <p:cNvGrpSpPr/>
          <p:nvPr/>
        </p:nvGrpSpPr>
        <p:grpSpPr>
          <a:xfrm rot="0">
            <a:off x="9690195" y="-62141"/>
            <a:ext cx="6955967" cy="7868257"/>
            <a:chOff x="0" y="0"/>
            <a:chExt cx="5613745" cy="6350000"/>
          </a:xfrm>
        </p:grpSpPr>
        <p:sp>
          <p:nvSpPr>
            <p:cNvPr name="Freeform 9" id="9"/>
            <p:cNvSpPr/>
            <p:nvPr/>
          </p:nvSpPr>
          <p:spPr>
            <a:xfrm flipH="false" flipV="false" rot="0">
              <a:off x="0" y="0"/>
              <a:ext cx="5613745" cy="6350000"/>
            </a:xfrm>
            <a:custGeom>
              <a:avLst/>
              <a:gdLst/>
              <a:ahLst/>
              <a:cxnLst/>
              <a:rect r="r" b="b" t="t" l="l"/>
              <a:pathLst>
                <a:path h="6350000" w="5613745">
                  <a:moveTo>
                    <a:pt x="5613745" y="0"/>
                  </a:moveTo>
                  <a:lnTo>
                    <a:pt x="5613745" y="3295396"/>
                  </a:lnTo>
                  <a:cubicBezTo>
                    <a:pt x="5613745" y="4982464"/>
                    <a:pt x="4357104" y="6350000"/>
                    <a:pt x="2806931" y="6350000"/>
                  </a:cubicBezTo>
                  <a:cubicBezTo>
                    <a:pt x="1256758" y="6350000"/>
                    <a:pt x="0" y="4982464"/>
                    <a:pt x="0" y="3295523"/>
                  </a:cubicBezTo>
                  <a:lnTo>
                    <a:pt x="0" y="0"/>
                  </a:lnTo>
                  <a:lnTo>
                    <a:pt x="5613745" y="0"/>
                  </a:lnTo>
                  <a:close/>
                </a:path>
              </a:pathLst>
            </a:custGeom>
            <a:blipFill>
              <a:blip r:embed="rId4"/>
              <a:stretch>
                <a:fillRect l="-34889" t="0" r="-34889" b="0"/>
              </a:stretch>
            </a:blipFill>
          </p:spPr>
        </p:sp>
      </p:grpSp>
      <p:grpSp>
        <p:nvGrpSpPr>
          <p:cNvPr name="Group 10" id="10"/>
          <p:cNvGrpSpPr/>
          <p:nvPr/>
        </p:nvGrpSpPr>
        <p:grpSpPr>
          <a:xfrm rot="0">
            <a:off x="9656436" y="-62141"/>
            <a:ext cx="6955967" cy="7868257"/>
            <a:chOff x="0" y="0"/>
            <a:chExt cx="5613745" cy="6350000"/>
          </a:xfrm>
        </p:grpSpPr>
        <p:sp>
          <p:nvSpPr>
            <p:cNvPr name="Freeform 11" id="11"/>
            <p:cNvSpPr/>
            <p:nvPr/>
          </p:nvSpPr>
          <p:spPr>
            <a:xfrm flipH="true" flipV="false" rot="0">
              <a:off x="0" y="0"/>
              <a:ext cx="5613745" cy="6350000"/>
            </a:xfrm>
            <a:custGeom>
              <a:avLst/>
              <a:gdLst/>
              <a:ahLst/>
              <a:cxnLst/>
              <a:rect r="r" b="b" t="t" l="l"/>
              <a:pathLst>
                <a:path h="6350000" w="5613745">
                  <a:moveTo>
                    <a:pt x="0" y="0"/>
                  </a:moveTo>
                  <a:lnTo>
                    <a:pt x="0" y="3295396"/>
                  </a:lnTo>
                  <a:cubicBezTo>
                    <a:pt x="0" y="4982464"/>
                    <a:pt x="1256642" y="6350000"/>
                    <a:pt x="2806814" y="6350000"/>
                  </a:cubicBezTo>
                  <a:cubicBezTo>
                    <a:pt x="4356987" y="6350000"/>
                    <a:pt x="5613745" y="4982464"/>
                    <a:pt x="5613745" y="3295523"/>
                  </a:cubicBezTo>
                  <a:lnTo>
                    <a:pt x="5613745" y="0"/>
                  </a:lnTo>
                  <a:lnTo>
                    <a:pt x="0" y="0"/>
                  </a:lnTo>
                  <a:close/>
                </a:path>
              </a:pathLst>
            </a:custGeom>
            <a:blipFill>
              <a:blip r:embed="rId5"/>
              <a:stretch>
                <a:fillRect l="-31856" t="0" r="-56668" b="0"/>
              </a:stretch>
            </a:blipFill>
          </p:spPr>
        </p:sp>
      </p:grpSp>
      <p:sp>
        <p:nvSpPr>
          <p:cNvPr name="Freeform 12" id="12"/>
          <p:cNvSpPr/>
          <p:nvPr/>
        </p:nvSpPr>
        <p:spPr>
          <a:xfrm flipH="false" flipV="false" rot="0">
            <a:off x="1509831" y="6987184"/>
            <a:ext cx="475806" cy="475806"/>
          </a:xfrm>
          <a:custGeom>
            <a:avLst/>
            <a:gdLst/>
            <a:ahLst/>
            <a:cxnLst/>
            <a:rect r="r" b="b" t="t" l="l"/>
            <a:pathLst>
              <a:path h="475806" w="475806">
                <a:moveTo>
                  <a:pt x="0" y="0"/>
                </a:moveTo>
                <a:lnTo>
                  <a:pt x="475806" y="0"/>
                </a:lnTo>
                <a:lnTo>
                  <a:pt x="475806" y="475806"/>
                </a:lnTo>
                <a:lnTo>
                  <a:pt x="0" y="475806"/>
                </a:lnTo>
                <a:lnTo>
                  <a:pt x="0" y="0"/>
                </a:lnTo>
                <a:close/>
              </a:path>
            </a:pathLst>
          </a:custGeom>
          <a:blipFill>
            <a:blip r:embed="rId6"/>
            <a:stretch>
              <a:fillRect l="0" t="0" r="0" b="0"/>
            </a:stretch>
          </a:blipFill>
        </p:spPr>
      </p:sp>
      <p:sp>
        <p:nvSpPr>
          <p:cNvPr name="Freeform 13" id="13"/>
          <p:cNvSpPr/>
          <p:nvPr/>
        </p:nvSpPr>
        <p:spPr>
          <a:xfrm flipH="false" flipV="false" rot="0">
            <a:off x="1509387" y="6205198"/>
            <a:ext cx="476250" cy="476250"/>
          </a:xfrm>
          <a:custGeom>
            <a:avLst/>
            <a:gdLst/>
            <a:ahLst/>
            <a:cxnLst/>
            <a:rect r="r" b="b" t="t" l="l"/>
            <a:pathLst>
              <a:path h="476250" w="476250">
                <a:moveTo>
                  <a:pt x="0" y="0"/>
                </a:moveTo>
                <a:lnTo>
                  <a:pt x="476250" y="0"/>
                </a:lnTo>
                <a:lnTo>
                  <a:pt x="476250" y="476250"/>
                </a:lnTo>
                <a:lnTo>
                  <a:pt x="0" y="476250"/>
                </a:lnTo>
                <a:lnTo>
                  <a:pt x="0" y="0"/>
                </a:lnTo>
                <a:close/>
              </a:path>
            </a:pathLst>
          </a:custGeom>
          <a:blipFill>
            <a:blip r:embed="rId7"/>
            <a:stretch>
              <a:fillRect l="-2168" t="-4337" r="-2168" b="0"/>
            </a:stretch>
          </a:blipFill>
        </p:spPr>
      </p:sp>
      <p:sp>
        <p:nvSpPr>
          <p:cNvPr name="Freeform 14" id="14"/>
          <p:cNvSpPr/>
          <p:nvPr/>
        </p:nvSpPr>
        <p:spPr>
          <a:xfrm flipH="false" flipV="false" rot="0">
            <a:off x="1509831" y="7730014"/>
            <a:ext cx="475806" cy="475806"/>
          </a:xfrm>
          <a:custGeom>
            <a:avLst/>
            <a:gdLst/>
            <a:ahLst/>
            <a:cxnLst/>
            <a:rect r="r" b="b" t="t" l="l"/>
            <a:pathLst>
              <a:path h="475806" w="475806">
                <a:moveTo>
                  <a:pt x="0" y="0"/>
                </a:moveTo>
                <a:lnTo>
                  <a:pt x="475806" y="0"/>
                </a:lnTo>
                <a:lnTo>
                  <a:pt x="475806" y="475806"/>
                </a:lnTo>
                <a:lnTo>
                  <a:pt x="0" y="475806"/>
                </a:lnTo>
                <a:lnTo>
                  <a:pt x="0" y="0"/>
                </a:lnTo>
                <a:close/>
              </a:path>
            </a:pathLst>
          </a:custGeom>
          <a:blipFill>
            <a:blip r:embed="rId8"/>
            <a:stretch>
              <a:fillRect l="0" t="0" r="0" b="0"/>
            </a:stretch>
          </a:blipFill>
        </p:spPr>
      </p:sp>
      <p:sp>
        <p:nvSpPr>
          <p:cNvPr name="Freeform 15" id="15"/>
          <p:cNvSpPr/>
          <p:nvPr/>
        </p:nvSpPr>
        <p:spPr>
          <a:xfrm flipH="false" flipV="false" rot="0">
            <a:off x="1509831" y="8472520"/>
            <a:ext cx="476250" cy="476250"/>
          </a:xfrm>
          <a:custGeom>
            <a:avLst/>
            <a:gdLst/>
            <a:ahLst/>
            <a:cxnLst/>
            <a:rect r="r" b="b" t="t" l="l"/>
            <a:pathLst>
              <a:path h="476250" w="476250">
                <a:moveTo>
                  <a:pt x="0" y="0"/>
                </a:moveTo>
                <a:lnTo>
                  <a:pt x="476250" y="0"/>
                </a:lnTo>
                <a:lnTo>
                  <a:pt x="476250" y="476250"/>
                </a:lnTo>
                <a:lnTo>
                  <a:pt x="0" y="476250"/>
                </a:lnTo>
                <a:lnTo>
                  <a:pt x="0" y="0"/>
                </a:lnTo>
                <a:close/>
              </a:path>
            </a:pathLst>
          </a:custGeom>
          <a:blipFill>
            <a:blip r:embed="rId9"/>
            <a:stretch>
              <a:fillRect l="0" t="0" r="0" b="0"/>
            </a:stretch>
          </a:blipFill>
        </p:spPr>
      </p:sp>
      <p:sp>
        <p:nvSpPr>
          <p:cNvPr name="TextBox 16" id="16"/>
          <p:cNvSpPr txBox="true"/>
          <p:nvPr/>
        </p:nvSpPr>
        <p:spPr>
          <a:xfrm rot="0">
            <a:off x="1668977" y="3320418"/>
            <a:ext cx="5735021" cy="1185439"/>
          </a:xfrm>
          <a:prstGeom prst="rect">
            <a:avLst/>
          </a:prstGeom>
        </p:spPr>
        <p:txBody>
          <a:bodyPr anchor="t" rtlCol="false" tIns="0" lIns="0" bIns="0" rIns="0">
            <a:spAutoFit/>
          </a:bodyPr>
          <a:lstStyle/>
          <a:p>
            <a:pPr algn="l" marL="0" indent="0" lvl="0">
              <a:lnSpc>
                <a:spcPts val="9623"/>
              </a:lnSpc>
            </a:pPr>
            <a:r>
              <a:rPr lang="en-US" b="true" sz="6873" spc="419">
                <a:solidFill>
                  <a:srgbClr val="17E3B2"/>
                </a:solidFill>
                <a:latin typeface="Almarai Bold"/>
                <a:ea typeface="Almarai Bold"/>
                <a:cs typeface="Almarai Bold"/>
                <a:sym typeface="Almarai Bold"/>
              </a:rPr>
              <a:t>THANK YOU</a:t>
            </a:r>
          </a:p>
        </p:txBody>
      </p:sp>
      <p:sp>
        <p:nvSpPr>
          <p:cNvPr name="TextBox 17" id="17"/>
          <p:cNvSpPr txBox="true"/>
          <p:nvPr/>
        </p:nvSpPr>
        <p:spPr>
          <a:xfrm rot="0">
            <a:off x="2441337" y="6234829"/>
            <a:ext cx="4962662" cy="407018"/>
          </a:xfrm>
          <a:prstGeom prst="rect">
            <a:avLst/>
          </a:prstGeom>
        </p:spPr>
        <p:txBody>
          <a:bodyPr anchor="t" rtlCol="false" tIns="0" lIns="0" bIns="0" rIns="0">
            <a:spAutoFit/>
          </a:bodyPr>
          <a:lstStyle/>
          <a:p>
            <a:pPr algn="l" marL="0" indent="0" lvl="0">
              <a:lnSpc>
                <a:spcPts val="3148"/>
              </a:lnSpc>
              <a:spcBef>
                <a:spcPct val="0"/>
              </a:spcBef>
            </a:pPr>
            <a:r>
              <a:rPr lang="en-US" sz="2623" spc="131">
                <a:solidFill>
                  <a:srgbClr val="FFFBFB"/>
                </a:solidFill>
                <a:latin typeface="Almarai"/>
                <a:ea typeface="Almarai"/>
                <a:cs typeface="Almarai"/>
                <a:sym typeface="Almarai"/>
              </a:rPr>
              <a:t>shellynagar75@gmail.com</a:t>
            </a:r>
          </a:p>
        </p:txBody>
      </p:sp>
      <p:sp>
        <p:nvSpPr>
          <p:cNvPr name="TextBox 18" id="18"/>
          <p:cNvSpPr txBox="true"/>
          <p:nvPr/>
        </p:nvSpPr>
        <p:spPr>
          <a:xfrm rot="0">
            <a:off x="2441337" y="6977659"/>
            <a:ext cx="6757900" cy="407018"/>
          </a:xfrm>
          <a:prstGeom prst="rect">
            <a:avLst/>
          </a:prstGeom>
        </p:spPr>
        <p:txBody>
          <a:bodyPr anchor="t" rtlCol="false" tIns="0" lIns="0" bIns="0" rIns="0">
            <a:spAutoFit/>
          </a:bodyPr>
          <a:lstStyle/>
          <a:p>
            <a:pPr algn="l" marL="0" indent="0" lvl="0">
              <a:lnSpc>
                <a:spcPts val="3148"/>
              </a:lnSpc>
              <a:spcBef>
                <a:spcPct val="0"/>
              </a:spcBef>
            </a:pPr>
            <a:r>
              <a:rPr lang="en-US" sz="2623" spc="131">
                <a:solidFill>
                  <a:srgbClr val="FFFBFB"/>
                </a:solidFill>
                <a:latin typeface="Almarai"/>
                <a:ea typeface="Almarai"/>
                <a:cs typeface="Almarai"/>
                <a:sym typeface="Almarai"/>
              </a:rPr>
              <a:t>https://www.linkedin.com/in/shellynagar/ </a:t>
            </a:r>
          </a:p>
        </p:txBody>
      </p:sp>
      <p:sp>
        <p:nvSpPr>
          <p:cNvPr name="TextBox 19" id="19"/>
          <p:cNvSpPr txBox="true"/>
          <p:nvPr/>
        </p:nvSpPr>
        <p:spPr>
          <a:xfrm rot="0">
            <a:off x="2441337" y="7720489"/>
            <a:ext cx="5348712" cy="407018"/>
          </a:xfrm>
          <a:prstGeom prst="rect">
            <a:avLst/>
          </a:prstGeom>
        </p:spPr>
        <p:txBody>
          <a:bodyPr anchor="t" rtlCol="false" tIns="0" lIns="0" bIns="0" rIns="0">
            <a:spAutoFit/>
          </a:bodyPr>
          <a:lstStyle/>
          <a:p>
            <a:pPr algn="l" marL="0" indent="0" lvl="0">
              <a:lnSpc>
                <a:spcPts val="3148"/>
              </a:lnSpc>
              <a:spcBef>
                <a:spcPct val="0"/>
              </a:spcBef>
            </a:pPr>
            <a:r>
              <a:rPr lang="en-US" sz="2623" spc="131">
                <a:solidFill>
                  <a:srgbClr val="FFFBFB"/>
                </a:solidFill>
                <a:latin typeface="Almarai"/>
                <a:ea typeface="Almarai"/>
                <a:cs typeface="Almarai"/>
                <a:sym typeface="Almarai"/>
              </a:rPr>
              <a:t>https://github.com/shellynagar27 </a:t>
            </a:r>
          </a:p>
        </p:txBody>
      </p:sp>
      <p:sp>
        <p:nvSpPr>
          <p:cNvPr name="TextBox 20" id="20"/>
          <p:cNvSpPr txBox="true"/>
          <p:nvPr/>
        </p:nvSpPr>
        <p:spPr>
          <a:xfrm rot="0">
            <a:off x="2441337" y="8463319"/>
            <a:ext cx="7248858" cy="407018"/>
          </a:xfrm>
          <a:prstGeom prst="rect">
            <a:avLst/>
          </a:prstGeom>
        </p:spPr>
        <p:txBody>
          <a:bodyPr anchor="t" rtlCol="false" tIns="0" lIns="0" bIns="0" rIns="0">
            <a:spAutoFit/>
          </a:bodyPr>
          <a:lstStyle/>
          <a:p>
            <a:pPr algn="l" marL="0" indent="0" lvl="0">
              <a:lnSpc>
                <a:spcPts val="3148"/>
              </a:lnSpc>
              <a:spcBef>
                <a:spcPct val="0"/>
              </a:spcBef>
            </a:pPr>
            <a:r>
              <a:rPr lang="en-US" sz="2623" spc="131">
                <a:solidFill>
                  <a:srgbClr val="FFFBFB"/>
                </a:solidFill>
                <a:latin typeface="Almarai"/>
                <a:ea typeface="Almarai"/>
                <a:cs typeface="Almarai"/>
                <a:sym typeface="Almarai"/>
              </a:rPr>
              <a:t>https://codebasics.io/portfolio/Shelly-Nagar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7" id="7"/>
          <p:cNvGrpSpPr/>
          <p:nvPr/>
        </p:nvGrpSpPr>
        <p:grpSpPr>
          <a:xfrm rot="5400000">
            <a:off x="2492758" y="2372696"/>
            <a:ext cx="1943100" cy="161652"/>
            <a:chOff x="0" y="0"/>
            <a:chExt cx="511763" cy="42575"/>
          </a:xfrm>
        </p:grpSpPr>
        <p:sp>
          <p:nvSpPr>
            <p:cNvPr name="Freeform 8" id="8"/>
            <p:cNvSpPr/>
            <p:nvPr/>
          </p:nvSpPr>
          <p:spPr>
            <a:xfrm flipH="false" flipV="false" rot="0">
              <a:off x="0" y="0"/>
              <a:ext cx="511763" cy="42575"/>
            </a:xfrm>
            <a:custGeom>
              <a:avLst/>
              <a:gdLst/>
              <a:ahLst/>
              <a:cxnLst/>
              <a:rect r="r" b="b" t="t" l="l"/>
              <a:pathLst>
                <a:path h="42575" w="511763">
                  <a:moveTo>
                    <a:pt x="0" y="0"/>
                  </a:moveTo>
                  <a:lnTo>
                    <a:pt x="511763" y="0"/>
                  </a:lnTo>
                  <a:lnTo>
                    <a:pt x="511763" y="42575"/>
                  </a:lnTo>
                  <a:lnTo>
                    <a:pt x="0" y="42575"/>
                  </a:lnTo>
                  <a:close/>
                </a:path>
              </a:pathLst>
            </a:custGeom>
            <a:solidFill>
              <a:srgbClr val="145DA0"/>
            </a:solidFill>
          </p:spPr>
        </p:sp>
        <p:sp>
          <p:nvSpPr>
            <p:cNvPr name="TextBox 9" id="9"/>
            <p:cNvSpPr txBox="true"/>
            <p:nvPr/>
          </p:nvSpPr>
          <p:spPr>
            <a:xfrm>
              <a:off x="0" y="-47625"/>
              <a:ext cx="511763" cy="90200"/>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5400000">
            <a:off x="1473780" y="1841110"/>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12" id="12"/>
          <p:cNvSpPr txBox="true"/>
          <p:nvPr/>
        </p:nvSpPr>
        <p:spPr>
          <a:xfrm rot="0">
            <a:off x="3773092" y="1652492"/>
            <a:ext cx="6854345"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DATASET</a:t>
            </a:r>
          </a:p>
        </p:txBody>
      </p:sp>
      <p:sp>
        <p:nvSpPr>
          <p:cNvPr name="TextBox 13" id="13"/>
          <p:cNvSpPr txBox="true"/>
          <p:nvPr/>
        </p:nvSpPr>
        <p:spPr>
          <a:xfrm rot="0">
            <a:off x="3773092" y="2742107"/>
            <a:ext cx="13258251" cy="5119241"/>
          </a:xfrm>
          <a:prstGeom prst="rect">
            <a:avLst/>
          </a:prstGeom>
        </p:spPr>
        <p:txBody>
          <a:bodyPr anchor="t" rtlCol="false" tIns="0" lIns="0" bIns="0" rIns="0">
            <a:spAutoFit/>
          </a:bodyPr>
          <a:lstStyle/>
          <a:p>
            <a:pPr algn="l">
              <a:lnSpc>
                <a:spcPts val="5857"/>
              </a:lnSpc>
            </a:pPr>
            <a:r>
              <a:rPr lang="en-US" sz="4244" b="true">
                <a:solidFill>
                  <a:srgbClr val="17E3B2"/>
                </a:solidFill>
                <a:latin typeface="Almarai Bold"/>
                <a:ea typeface="Almarai Bold"/>
                <a:cs typeface="Almarai Bold"/>
                <a:sym typeface="Almarai Bold"/>
              </a:rPr>
              <a:t>Primary Databases</a:t>
            </a:r>
          </a:p>
          <a:p>
            <a:pPr algn="l" marL="765266" indent="-382633" lvl="1">
              <a:lnSpc>
                <a:spcPts val="4891"/>
              </a:lnSpc>
              <a:buAutoNum type="arabicPeriod" startAt="1"/>
            </a:pPr>
            <a:r>
              <a:rPr lang="en-US" b="true" sz="3544">
                <a:solidFill>
                  <a:srgbClr val="FFFFFF"/>
                </a:solidFill>
                <a:latin typeface="Almarai Bold"/>
                <a:ea typeface="Almarai Bold"/>
                <a:cs typeface="Almarai Bold"/>
                <a:sym typeface="Almarai Bold"/>
              </a:rPr>
              <a:t>trips_db</a:t>
            </a:r>
            <a:r>
              <a:rPr lang="en-US" sz="3544">
                <a:solidFill>
                  <a:srgbClr val="FFFFFF"/>
                </a:solidFill>
                <a:latin typeface="Almarai"/>
                <a:ea typeface="Almarai"/>
                <a:cs typeface="Almarai"/>
                <a:sym typeface="Almarai"/>
              </a:rPr>
              <a:t>: Contains detailed and aggregated data related to trips, passenger demographics, and repeat trip behavior across tier-2 cities.</a:t>
            </a:r>
          </a:p>
          <a:p>
            <a:pPr algn="l" marL="765266" indent="-382633" lvl="1">
              <a:lnSpc>
                <a:spcPts val="4891"/>
              </a:lnSpc>
              <a:spcBef>
                <a:spcPct val="0"/>
              </a:spcBef>
              <a:buAutoNum type="arabicPeriod" startAt="1"/>
            </a:pPr>
            <a:r>
              <a:rPr lang="en-US" b="true" sz="3544">
                <a:solidFill>
                  <a:srgbClr val="FFFFFF"/>
                </a:solidFill>
                <a:latin typeface="Almarai Bold"/>
                <a:ea typeface="Almarai Bold"/>
                <a:cs typeface="Almarai Bold"/>
                <a:sym typeface="Almarai Bold"/>
              </a:rPr>
              <a:t>targets_db:</a:t>
            </a:r>
            <a:r>
              <a:rPr lang="en-US" sz="3544">
                <a:solidFill>
                  <a:srgbClr val="FFFFFF"/>
                </a:solidFill>
                <a:latin typeface="Almarai"/>
                <a:ea typeface="Almarai"/>
                <a:cs typeface="Almarai"/>
                <a:sym typeface="Almarai"/>
              </a:rPr>
              <a:t> Holds monthly city-specific performance targets, including trip counts, new passenger acquisition, and average ratings.</a:t>
            </a:r>
          </a:p>
          <a:p>
            <a:pPr algn="l" marL="0" indent="0" lvl="0">
              <a:lnSpc>
                <a:spcPts val="4891"/>
              </a:lnSpc>
              <a:spcBef>
                <a:spcPct val="0"/>
              </a:spcBef>
            </a:pPr>
          </a:p>
        </p:txBody>
      </p:sp>
      <p:sp>
        <p:nvSpPr>
          <p:cNvPr name="TextBox 14" id="14"/>
          <p:cNvSpPr txBox="true"/>
          <p:nvPr/>
        </p:nvSpPr>
        <p:spPr>
          <a:xfrm rot="0">
            <a:off x="1358069" y="1983962"/>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aphicFrame>
        <p:nvGraphicFramePr>
          <p:cNvPr name="Table 7" id="7"/>
          <p:cNvGraphicFramePr>
            <a:graphicFrameLocks noGrp="true"/>
          </p:cNvGraphicFramePr>
          <p:nvPr/>
        </p:nvGraphicFramePr>
        <p:xfrm>
          <a:off x="1564267" y="2066886"/>
          <a:ext cx="15159465" cy="6344172"/>
        </p:xfrm>
        <a:graphic>
          <a:graphicData uri="http://schemas.openxmlformats.org/drawingml/2006/table">
            <a:tbl>
              <a:tblPr/>
              <a:tblGrid>
                <a:gridCol w="5340606"/>
                <a:gridCol w="9818859"/>
              </a:tblGrid>
              <a:tr h="1063663">
                <a:tc>
                  <a:txBody>
                    <a:bodyPr anchor="t" rtlCol="false"/>
                    <a:lstStyle/>
                    <a:p>
                      <a:pPr algn="ctr" marL="0" indent="0" lvl="0">
                        <a:lnSpc>
                          <a:spcPts val="3902"/>
                        </a:lnSpc>
                        <a:spcBef>
                          <a:spcPct val="0"/>
                        </a:spcBef>
                        <a:defRPr/>
                      </a:pPr>
                      <a:r>
                        <a:rPr lang="en-US" b="true" sz="2787" strike="noStrike" u="none">
                          <a:solidFill>
                            <a:srgbClr val="17E3B2"/>
                          </a:solidFill>
                          <a:latin typeface="Almarai Bold"/>
                          <a:ea typeface="Almarai Bold"/>
                          <a:cs typeface="Almarai Bold"/>
                          <a:sym typeface="Almarai Bold"/>
                        </a:rPr>
                        <a:t>Table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902"/>
                        </a:lnSpc>
                        <a:spcBef>
                          <a:spcPct val="0"/>
                        </a:spcBef>
                        <a:defRPr/>
                      </a:pPr>
                      <a:r>
                        <a:rPr lang="en-US" b="true" sz="2787" strike="noStrike" u="none">
                          <a:solidFill>
                            <a:srgbClr val="17E3B2"/>
                          </a:solidFill>
                          <a:latin typeface="Almarai Bold"/>
                          <a:ea typeface="Almarai Bold"/>
                          <a:cs typeface="Almarai Bold"/>
                          <a:sym typeface="Almarai Bold"/>
                        </a:rPr>
                        <a:t>Detail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56172">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dim_city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City-specific data for location-based analysis.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71154">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dim_date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Date-specific data for time-based analysis.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48506">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fact_passenger_summary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Passenger counts (total, new, repeat) by city and month.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48506">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dim_repeat_trip_distribution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Monthly breakdown of repeat trip behavior.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56172">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fact_trips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strike="noStrike" u="none">
                          <a:solidFill>
                            <a:srgbClr val="FFFFFF"/>
                          </a:solidFill>
                          <a:latin typeface="Almarai"/>
                          <a:ea typeface="Almarai"/>
                          <a:cs typeface="Almarai"/>
                          <a:sym typeface="Almarai"/>
                        </a:rPr>
                        <a:t>Trip-level data for detailed analysis.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8" id="8"/>
          <p:cNvSpPr txBox="true"/>
          <p:nvPr/>
        </p:nvSpPr>
        <p:spPr>
          <a:xfrm rot="0">
            <a:off x="6257739" y="933450"/>
            <a:ext cx="5216826" cy="805304"/>
          </a:xfrm>
          <a:prstGeom prst="rect">
            <a:avLst/>
          </a:prstGeom>
        </p:spPr>
        <p:txBody>
          <a:bodyPr anchor="t" rtlCol="false" tIns="0" lIns="0" bIns="0" rIns="0">
            <a:spAutoFit/>
          </a:bodyPr>
          <a:lstStyle/>
          <a:p>
            <a:pPr algn="ctr" marL="0" indent="0" lvl="0">
              <a:lnSpc>
                <a:spcPts val="6355"/>
              </a:lnSpc>
              <a:spcBef>
                <a:spcPct val="0"/>
              </a:spcBef>
            </a:pPr>
            <a:r>
              <a:rPr lang="en-US" b="true" sz="4605">
                <a:solidFill>
                  <a:srgbClr val="17E3B2"/>
                </a:solidFill>
                <a:latin typeface="Almarai Bold"/>
                <a:ea typeface="Almarai Bold"/>
                <a:cs typeface="Almarai Bold"/>
                <a:sym typeface="Almarai Bold"/>
              </a:rPr>
              <a:t>trips_db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aphicFrame>
        <p:nvGraphicFramePr>
          <p:cNvPr name="Table 7" id="7"/>
          <p:cNvGraphicFramePr>
            <a:graphicFrameLocks noGrp="true"/>
          </p:cNvGraphicFramePr>
          <p:nvPr/>
        </p:nvGraphicFramePr>
        <p:xfrm>
          <a:off x="1564267" y="2066886"/>
          <a:ext cx="15159465" cy="4244862"/>
        </p:xfrm>
        <a:graphic>
          <a:graphicData uri="http://schemas.openxmlformats.org/drawingml/2006/table">
            <a:tbl>
              <a:tblPr/>
              <a:tblGrid>
                <a:gridCol w="5340606"/>
                <a:gridCol w="9818859"/>
              </a:tblGrid>
              <a:tr h="1066851">
                <a:tc>
                  <a:txBody>
                    <a:bodyPr anchor="t" rtlCol="false"/>
                    <a:lstStyle/>
                    <a:p>
                      <a:pPr algn="ctr" marL="0" indent="0" lvl="0">
                        <a:lnSpc>
                          <a:spcPts val="3902"/>
                        </a:lnSpc>
                        <a:spcBef>
                          <a:spcPct val="0"/>
                        </a:spcBef>
                        <a:defRPr/>
                      </a:pPr>
                      <a:r>
                        <a:rPr lang="en-US" b="true" sz="2787" strike="noStrike" u="none">
                          <a:solidFill>
                            <a:srgbClr val="17E3B2"/>
                          </a:solidFill>
                          <a:latin typeface="Almarai Bold"/>
                          <a:ea typeface="Almarai Bold"/>
                          <a:cs typeface="Almarai Bold"/>
                          <a:sym typeface="Almarai Bold"/>
                        </a:rPr>
                        <a:t>Table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902"/>
                        </a:lnSpc>
                        <a:spcBef>
                          <a:spcPct val="0"/>
                        </a:spcBef>
                        <a:defRPr/>
                      </a:pPr>
                      <a:r>
                        <a:rPr lang="en-US" b="true" sz="2787" strike="noStrike" u="none">
                          <a:solidFill>
                            <a:srgbClr val="17E3B2"/>
                          </a:solidFill>
                          <a:latin typeface="Almarai Bold"/>
                          <a:ea typeface="Almarai Bold"/>
                          <a:cs typeface="Almarai Bold"/>
                          <a:sym typeface="Almarai Bold"/>
                        </a:rPr>
                        <a:t>Detail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59337">
                <a:tc>
                  <a:txBody>
                    <a:bodyPr anchor="t" rtlCol="false"/>
                    <a:lstStyle/>
                    <a:p>
                      <a:pPr algn="ctr" marL="0" indent="0" lvl="0">
                        <a:lnSpc>
                          <a:spcPts val="3359"/>
                        </a:lnSpc>
                        <a:spcBef>
                          <a:spcPct val="0"/>
                        </a:spcBef>
                        <a:defRPr/>
                      </a:pPr>
                      <a:r>
                        <a:rPr lang="en-US" sz="2400">
                          <a:solidFill>
                            <a:srgbClr val="FFFFFF"/>
                          </a:solidFill>
                          <a:latin typeface="Almarai"/>
                          <a:ea typeface="Almarai"/>
                          <a:cs typeface="Almarai"/>
                          <a:sym typeface="Almarai"/>
                        </a:rPr>
                        <a:t>city_target_passenger_rating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a:solidFill>
                            <a:srgbClr val="FFFFFF"/>
                          </a:solidFill>
                          <a:latin typeface="Almarai"/>
                          <a:ea typeface="Almarai"/>
                          <a:cs typeface="Almarai"/>
                          <a:sym typeface="Almarai"/>
                        </a:rPr>
                        <a:t>Target average passenger rating per city.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59337">
                <a:tc>
                  <a:txBody>
                    <a:bodyPr anchor="t" rtlCol="false"/>
                    <a:lstStyle/>
                    <a:p>
                      <a:pPr algn="ctr" marL="0" indent="0" lvl="0">
                        <a:lnSpc>
                          <a:spcPts val="3359"/>
                        </a:lnSpc>
                        <a:spcBef>
                          <a:spcPct val="0"/>
                        </a:spcBef>
                        <a:defRPr/>
                      </a:pPr>
                      <a:r>
                        <a:rPr lang="en-US" sz="2400">
                          <a:solidFill>
                            <a:srgbClr val="FFFFFF"/>
                          </a:solidFill>
                          <a:latin typeface="Almarai"/>
                          <a:ea typeface="Almarai"/>
                          <a:cs typeface="Almarai"/>
                          <a:sym typeface="Almarai"/>
                        </a:rPr>
                        <a:t>monthly_target_new_passengers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a:solidFill>
                            <a:srgbClr val="FFFFFF"/>
                          </a:solidFill>
                          <a:latin typeface="Almarai"/>
                          <a:ea typeface="Almarai"/>
                          <a:cs typeface="Almarai"/>
                          <a:sym typeface="Almarai"/>
                        </a:rPr>
                        <a:t> Monthly new passenger acquisition targets.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59337">
                <a:tc>
                  <a:txBody>
                    <a:bodyPr anchor="t" rtlCol="false"/>
                    <a:lstStyle/>
                    <a:p>
                      <a:pPr algn="ctr" marL="0" indent="0" lvl="0">
                        <a:lnSpc>
                          <a:spcPts val="3359"/>
                        </a:lnSpc>
                        <a:spcBef>
                          <a:spcPct val="0"/>
                        </a:spcBef>
                        <a:defRPr/>
                      </a:pPr>
                      <a:r>
                        <a:rPr lang="en-US" sz="2400">
                          <a:solidFill>
                            <a:srgbClr val="FFFFFF"/>
                          </a:solidFill>
                          <a:latin typeface="Almarai"/>
                          <a:ea typeface="Almarai"/>
                          <a:cs typeface="Almarai"/>
                          <a:sym typeface="Almarai"/>
                        </a:rPr>
                        <a:t>monthly_target_trips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3359"/>
                        </a:lnSpc>
                        <a:spcBef>
                          <a:spcPct val="0"/>
                        </a:spcBef>
                        <a:defRPr/>
                      </a:pPr>
                      <a:r>
                        <a:rPr lang="en-US" sz="2400">
                          <a:solidFill>
                            <a:srgbClr val="FFFFFF"/>
                          </a:solidFill>
                          <a:latin typeface="Almarai"/>
                          <a:ea typeface="Almarai"/>
                          <a:cs typeface="Almarai"/>
                          <a:sym typeface="Almarai"/>
                        </a:rPr>
                        <a:t> Monthly trip count targets by city.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8" id="8"/>
          <p:cNvSpPr txBox="true"/>
          <p:nvPr/>
        </p:nvSpPr>
        <p:spPr>
          <a:xfrm rot="0">
            <a:off x="6257739" y="933450"/>
            <a:ext cx="5216826" cy="805304"/>
          </a:xfrm>
          <a:prstGeom prst="rect">
            <a:avLst/>
          </a:prstGeom>
        </p:spPr>
        <p:txBody>
          <a:bodyPr anchor="t" rtlCol="false" tIns="0" lIns="0" bIns="0" rIns="0">
            <a:spAutoFit/>
          </a:bodyPr>
          <a:lstStyle/>
          <a:p>
            <a:pPr algn="ctr" marL="0" indent="0" lvl="0">
              <a:lnSpc>
                <a:spcPts val="6355"/>
              </a:lnSpc>
              <a:spcBef>
                <a:spcPct val="0"/>
              </a:spcBef>
            </a:pPr>
            <a:r>
              <a:rPr lang="en-US" b="true" sz="4605">
                <a:solidFill>
                  <a:srgbClr val="17E3B2"/>
                </a:solidFill>
                <a:latin typeface="Almarai Bold"/>
                <a:ea typeface="Almarai Bold"/>
                <a:cs typeface="Almarai Bold"/>
                <a:sym typeface="Almarai Bold"/>
              </a:rPr>
              <a:t>targets_db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DAGZGdy-ryI</dc:identifier>
  <dcterms:modified xsi:type="dcterms:W3CDTF">2011-08-01T06:04:30Z</dcterms:modified>
  <cp:revision>1</cp:revision>
  <dc:title>GoodCabs</dc:title>
</cp:coreProperties>
</file>